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58" r:id="rId4"/>
    <p:sldId id="260" r:id="rId5"/>
    <p:sldId id="264" r:id="rId6"/>
    <p:sldId id="261" r:id="rId7"/>
    <p:sldId id="263" r:id="rId8"/>
    <p:sldId id="262" r:id="rId9"/>
    <p:sldId id="265" r:id="rId10"/>
    <p:sldId id="277" r:id="rId11"/>
    <p:sldId id="278" r:id="rId12"/>
    <p:sldId id="266" r:id="rId13"/>
    <p:sldId id="271" r:id="rId14"/>
    <p:sldId id="276" r:id="rId15"/>
    <p:sldId id="267" r:id="rId16"/>
    <p:sldId id="269" r:id="rId17"/>
    <p:sldId id="282" r:id="rId18"/>
    <p:sldId id="280" r:id="rId19"/>
    <p:sldId id="281" r:id="rId20"/>
    <p:sldId id="279" r:id="rId21"/>
    <p:sldId id="273" r:id="rId22"/>
    <p:sldId id="28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38F"/>
    <a:srgbClr val="29292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36"/>
    <p:restoredTop sz="85813"/>
  </p:normalViewPr>
  <p:slideViewPr>
    <p:cSldViewPr snapToGrid="0" snapToObjects="1">
      <p:cViewPr varScale="1">
        <p:scale>
          <a:sx n="125" d="100"/>
          <a:sy n="125" d="100"/>
        </p:scale>
        <p:origin x="2336" y="184"/>
      </p:cViewPr>
      <p:guideLst/>
    </p:cSldViewPr>
  </p:slideViewPr>
  <p:notesTextViewPr>
    <p:cViewPr>
      <p:scale>
        <a:sx n="1" d="1"/>
        <a:sy n="1" d="1"/>
      </p:scale>
      <p:origin x="0" y="0"/>
    </p:cViewPr>
  </p:notesTextViewPr>
  <p:notesViewPr>
    <p:cSldViewPr snapToGrid="0" snapToObjects="1">
      <p:cViewPr varScale="1">
        <p:scale>
          <a:sx n="95" d="100"/>
          <a:sy n="95"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21EC02-3187-8341-9034-AE0EA2D609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936A09-9872-CC4A-94B1-4A2A595249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744321-BDD7-4341-8713-07BB58C83F3B}" type="datetimeFigureOut">
              <a:rPr lang="en-US" smtClean="0"/>
              <a:t>9/6/22</a:t>
            </a:fld>
            <a:endParaRPr lang="en-US"/>
          </a:p>
        </p:txBody>
      </p:sp>
      <p:sp>
        <p:nvSpPr>
          <p:cNvPr id="4" name="Footer Placeholder 3">
            <a:extLst>
              <a:ext uri="{FF2B5EF4-FFF2-40B4-BE49-F238E27FC236}">
                <a16:creationId xmlns:a16="http://schemas.microsoft.com/office/drawing/2014/main" id="{0EB05A74-D8AC-954F-9E40-0DB49AE9BD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408630-74C8-E742-8237-8DD0BAD1F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3A765-16EC-184A-BFC4-0CEAD4FE3B6E}" type="slidenum">
              <a:rPr lang="en-US" smtClean="0"/>
              <a:t>‹#›</a:t>
            </a:fld>
            <a:endParaRPr lang="en-US"/>
          </a:p>
        </p:txBody>
      </p:sp>
    </p:spTree>
    <p:extLst>
      <p:ext uri="{BB962C8B-B14F-4D97-AF65-F5344CB8AC3E}">
        <p14:creationId xmlns:p14="http://schemas.microsoft.com/office/powerpoint/2010/main" val="229847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18385-DA48-E248-9ABF-976618441976}" type="datetimeFigureOut">
              <a:rPr lang="en-US" smtClean="0"/>
              <a:t>9/6/22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C1329-6B96-1747-A969-4114EA8B0BED}" type="slidenum">
              <a:rPr lang="en-US" smtClean="0"/>
              <a:t>‹#›</a:t>
            </a:fld>
            <a:endParaRPr lang="en-US"/>
          </a:p>
        </p:txBody>
      </p:sp>
    </p:spTree>
    <p:extLst>
      <p:ext uri="{BB962C8B-B14F-4D97-AF65-F5344CB8AC3E}">
        <p14:creationId xmlns:p14="http://schemas.microsoft.com/office/powerpoint/2010/main" val="300296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3C1329-6B96-1747-A969-4114EA8B0BED}" type="slidenum">
              <a:rPr lang="en-US" smtClean="0"/>
              <a:t>1</a:t>
            </a:fld>
            <a:endParaRPr lang="en-US"/>
          </a:p>
        </p:txBody>
      </p:sp>
    </p:spTree>
    <p:extLst>
      <p:ext uri="{BB962C8B-B14F-4D97-AF65-F5344CB8AC3E}">
        <p14:creationId xmlns:p14="http://schemas.microsoft.com/office/powerpoint/2010/main" val="423210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7D3F-6774-E94E-9082-04ECDB6F7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69C43-740C-5440-AC82-94EDEC82CD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BC826BF-3836-9D49-8238-429329DB7D85}"/>
              </a:ext>
            </a:extLst>
          </p:cNvPr>
          <p:cNvSpPr>
            <a:spLocks noGrp="1"/>
          </p:cNvSpPr>
          <p:nvPr>
            <p:ph type="sldNum" sz="quarter" idx="12"/>
          </p:nvPr>
        </p:nvSpPr>
        <p:spPr>
          <a:xfrm>
            <a:off x="11065790" y="6362967"/>
            <a:ext cx="1126210" cy="495031"/>
          </a:xfrm>
        </p:spPr>
        <p:txBody>
          <a:bodyPr/>
          <a:lstStyle/>
          <a:p>
            <a:fld id="{25903A29-1C0C-5944-B4B1-7494691781F9}" type="slidenum">
              <a:rPr lang="en-US" smtClean="0"/>
              <a:t>‹#›</a:t>
            </a:fld>
            <a:endParaRPr lang="en-US"/>
          </a:p>
        </p:txBody>
      </p:sp>
      <p:sp>
        <p:nvSpPr>
          <p:cNvPr id="7" name="Footer Placeholder 10">
            <a:extLst>
              <a:ext uri="{FF2B5EF4-FFF2-40B4-BE49-F238E27FC236}">
                <a16:creationId xmlns:a16="http://schemas.microsoft.com/office/drawing/2014/main" id="{031EBB25-3503-3C4D-926E-F0173B71B68A}"/>
              </a:ext>
            </a:extLst>
          </p:cNvPr>
          <p:cNvSpPr>
            <a:spLocks noGrp="1"/>
          </p:cNvSpPr>
          <p:nvPr>
            <p:ph type="ftr" sz="quarter" idx="3"/>
          </p:nvPr>
        </p:nvSpPr>
        <p:spPr>
          <a:xfrm>
            <a:off x="375779" y="6362967"/>
            <a:ext cx="10935789" cy="495031"/>
          </a:xfrm>
          <a:prstGeom prst="rect">
            <a:avLst/>
          </a:prstGeom>
          <a:solidFill>
            <a:schemeClr val="accent1">
              <a:lumMod val="50000"/>
            </a:schemeClr>
          </a:solidFill>
        </p:spPr>
        <p:txBody>
          <a:bodyPr vert="horz" lIns="91440" tIns="45720" rIns="91440" bIns="45720" rtlCol="0" anchor="ctr"/>
          <a:lstStyle>
            <a:lvl1pPr algn="ctr">
              <a:defRPr sz="1200">
                <a:solidFill>
                  <a:schemeClr val="bg1"/>
                </a:solidFill>
              </a:defRPr>
            </a:lvl1pPr>
          </a:lstStyle>
          <a:p>
            <a:r>
              <a:rPr lang="en-US" dirty="0"/>
              <a:t> IT 705 – Project Management</a:t>
            </a:r>
          </a:p>
        </p:txBody>
      </p:sp>
    </p:spTree>
    <p:extLst>
      <p:ext uri="{BB962C8B-B14F-4D97-AF65-F5344CB8AC3E}">
        <p14:creationId xmlns:p14="http://schemas.microsoft.com/office/powerpoint/2010/main" val="362608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1774-0D91-204D-A978-0436802E9B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295AB-AC32-C241-89BD-7238D6998E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8F5F0-AC5E-4147-8741-9E680D7761E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1C484E-BB33-9847-B634-A454E0B4BE64}"/>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6" name="Slide Number Placeholder 5">
            <a:extLst>
              <a:ext uri="{FF2B5EF4-FFF2-40B4-BE49-F238E27FC236}">
                <a16:creationId xmlns:a16="http://schemas.microsoft.com/office/drawing/2014/main" id="{412F3EDE-D8F9-0B4E-9FAE-59B2B9B57960}"/>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54334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25A51-FBBE-D14A-A086-21AF2C249B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4EDC11-6A6A-254E-8DEB-4633A3865E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1C3D5-5941-B243-BE76-738FF7A954A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B8F65B-5309-3748-BA79-2B09E805BC61}"/>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6" name="Slide Number Placeholder 5">
            <a:extLst>
              <a:ext uri="{FF2B5EF4-FFF2-40B4-BE49-F238E27FC236}">
                <a16:creationId xmlns:a16="http://schemas.microsoft.com/office/drawing/2014/main" id="{7402D3E7-D4C8-0342-A92A-570965CE82DF}"/>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24720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6117-1EAF-0E4E-810A-818DC8A41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21F0D-AB30-D044-9336-91338CA7F5DD}"/>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7844347-84F9-5949-BF3C-BE8D7BE6A037}"/>
              </a:ext>
            </a:extLst>
          </p:cNvPr>
          <p:cNvSpPr>
            <a:spLocks noGrp="1"/>
          </p:cNvSpPr>
          <p:nvPr>
            <p:ph type="sldNum" sz="quarter" idx="12"/>
          </p:nvPr>
        </p:nvSpPr>
        <p:spPr>
          <a:xfrm>
            <a:off x="363557" y="6362967"/>
            <a:ext cx="11828443" cy="495031"/>
          </a:xfrm>
        </p:spPr>
        <p:txBody>
          <a:bodyPr/>
          <a:lstStyle/>
          <a:p>
            <a:r>
              <a:rPr lang="en-US" dirty="0"/>
              <a:t> IT 705 – Project Management                                                                                                                             </a:t>
            </a:r>
            <a:fld id="{25903A29-1C0C-5944-B4B1-7494691781F9}" type="slidenum">
              <a:rPr lang="en-US" smtClean="0"/>
              <a:pPr/>
              <a:t>‹#›</a:t>
            </a:fld>
            <a:endParaRPr lang="en-US" dirty="0"/>
          </a:p>
        </p:txBody>
      </p:sp>
    </p:spTree>
    <p:extLst>
      <p:ext uri="{BB962C8B-B14F-4D97-AF65-F5344CB8AC3E}">
        <p14:creationId xmlns:p14="http://schemas.microsoft.com/office/powerpoint/2010/main" val="184394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B81-A168-EF40-984E-1DE948CB3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76DBF-543B-4740-9F34-B413953BE7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48E0E723-42C7-454E-92D8-F91D7695AED7}"/>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6" name="Slide Number Placeholder 5">
            <a:extLst>
              <a:ext uri="{FF2B5EF4-FFF2-40B4-BE49-F238E27FC236}">
                <a16:creationId xmlns:a16="http://schemas.microsoft.com/office/drawing/2014/main" id="{5399F2CD-2E9F-F948-BBF5-50EF60EB3D81}"/>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4054220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D60C-1EF9-3949-9A58-AD0AA1C27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25508-589B-6349-9649-CFC57D424B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F91B6A-B205-6647-84EE-8C060D6080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8202B-E873-BD44-B7CB-E6F89A382A4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7A7CD7B-FB24-8645-AFFF-B9F6063964B0}"/>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7" name="Slide Number Placeholder 6">
            <a:extLst>
              <a:ext uri="{FF2B5EF4-FFF2-40B4-BE49-F238E27FC236}">
                <a16:creationId xmlns:a16="http://schemas.microsoft.com/office/drawing/2014/main" id="{1EEB3793-C6DC-4F4C-98B1-C0CC27799700}"/>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209571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9118-8EF1-8D4D-8FB2-A5F3FB0E37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6A3756-CB55-6944-8167-8AD5A53FE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B872F5-DE14-7941-8B43-C4C179CE41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5AA792-D59A-714A-A652-18A493949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9FC316-CEC1-A94A-A181-43E19E0A2C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B142C9-AA86-CE4E-9CCB-70EB3017CFB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04C60A3-4696-9646-8A15-6542D6AA80BB}"/>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9" name="Slide Number Placeholder 8">
            <a:extLst>
              <a:ext uri="{FF2B5EF4-FFF2-40B4-BE49-F238E27FC236}">
                <a16:creationId xmlns:a16="http://schemas.microsoft.com/office/drawing/2014/main" id="{707900A6-FE35-3542-8B6E-79BA26D1D5EE}"/>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17566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ABD4-A3EB-5246-AA80-39CF94AD07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9A4E10-10B7-794C-A2D5-3E2E89958D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BF8D086-6C22-C74F-A091-2B8760A63D4E}"/>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5" name="Slide Number Placeholder 4">
            <a:extLst>
              <a:ext uri="{FF2B5EF4-FFF2-40B4-BE49-F238E27FC236}">
                <a16:creationId xmlns:a16="http://schemas.microsoft.com/office/drawing/2014/main" id="{550F5359-38BC-1149-B7EB-D3197AC8C4ED}"/>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120743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F2C61-50FC-674A-A9F0-738AB17FFA7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0C09BFD-DF97-C54C-B8AE-1FB3E83F6CF4}"/>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4" name="Slide Number Placeholder 3">
            <a:extLst>
              <a:ext uri="{FF2B5EF4-FFF2-40B4-BE49-F238E27FC236}">
                <a16:creationId xmlns:a16="http://schemas.microsoft.com/office/drawing/2014/main" id="{B909CA85-8BC3-5F4B-A008-B65D049B2A81}"/>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243103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A514-7C5D-144E-9C80-230DDF6E8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C35DC-FB97-3A4D-B208-73922292C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88A377-817C-9B4D-889A-2EF2C4409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EDE9F-C783-2A48-AEC9-0627CF80FCD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B19853B-3E17-6C4E-99F2-F631D126A3A0}"/>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7" name="Slide Number Placeholder 6">
            <a:extLst>
              <a:ext uri="{FF2B5EF4-FFF2-40B4-BE49-F238E27FC236}">
                <a16:creationId xmlns:a16="http://schemas.microsoft.com/office/drawing/2014/main" id="{E59A80A5-C7D3-F34A-8DB8-24CEA172844C}"/>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143725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5941-AA28-B14E-AE78-FA5F30A01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6AAB73-8EA6-EB45-8335-80865DB86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D5405-4DC8-8D43-BFE1-BE49F5416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8F6CD6-DEB1-E34E-ACD6-88D84AC99A1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22A02FF-036A-5441-A334-8DB40EA12847}"/>
              </a:ext>
            </a:extLst>
          </p:cNvPr>
          <p:cNvSpPr>
            <a:spLocks noGrp="1"/>
          </p:cNvSpPr>
          <p:nvPr>
            <p:ph type="ftr" sz="quarter" idx="11"/>
          </p:nvPr>
        </p:nvSpPr>
        <p:spPr>
          <a:xfrm>
            <a:off x="25401" y="6362968"/>
            <a:ext cx="12166600" cy="495031"/>
          </a:xfrm>
          <a:prstGeom prst="rect">
            <a:avLst/>
          </a:prstGeom>
        </p:spPr>
        <p:txBody>
          <a:bodyPr/>
          <a:lstStyle/>
          <a:p>
            <a:r>
              <a:rPr lang="en-US"/>
              <a:t>Paul 680.03 - Agile Project Managment</a:t>
            </a:r>
          </a:p>
        </p:txBody>
      </p:sp>
      <p:sp>
        <p:nvSpPr>
          <p:cNvPr id="7" name="Slide Number Placeholder 6">
            <a:extLst>
              <a:ext uri="{FF2B5EF4-FFF2-40B4-BE49-F238E27FC236}">
                <a16:creationId xmlns:a16="http://schemas.microsoft.com/office/drawing/2014/main" id="{CE6293E5-50DE-0A48-B54C-465118320EB2}"/>
              </a:ext>
            </a:extLst>
          </p:cNvPr>
          <p:cNvSpPr>
            <a:spLocks noGrp="1"/>
          </p:cNvSpPr>
          <p:nvPr>
            <p:ph type="sldNum" sz="quarter" idx="12"/>
          </p:nvPr>
        </p:nvSpPr>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176243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72105-D7E5-9D44-BD46-26C7A402D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5F8C8-9282-D745-8E42-910DABFF8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3184495C-5595-C34E-98B4-1B6583758200}"/>
              </a:ext>
            </a:extLst>
          </p:cNvPr>
          <p:cNvSpPr>
            <a:spLocks noGrp="1"/>
          </p:cNvSpPr>
          <p:nvPr>
            <p:ph type="sldNum" sz="quarter" idx="4"/>
          </p:nvPr>
        </p:nvSpPr>
        <p:spPr>
          <a:xfrm>
            <a:off x="375779" y="6384189"/>
            <a:ext cx="11816221" cy="473809"/>
          </a:xfrm>
          <a:prstGeom prst="rect">
            <a:avLst/>
          </a:prstGeom>
          <a:solidFill>
            <a:schemeClr val="accent1">
              <a:lumMod val="50000"/>
            </a:schemeClr>
          </a:solidFill>
        </p:spPr>
        <p:txBody>
          <a:bodyPr vert="horz" lIns="91440" tIns="45720" rIns="91440" bIns="45720" rtlCol="0" anchor="ctr"/>
          <a:lstStyle>
            <a:lvl1pPr algn="r">
              <a:defRPr sz="1200">
                <a:solidFill>
                  <a:schemeClr val="bg1"/>
                </a:solidFill>
              </a:defRPr>
            </a:lvl1pPr>
          </a:lstStyle>
          <a:p>
            <a:r>
              <a:rPr lang="en-US" dirty="0"/>
              <a:t> IT 705 – Agile Project Management                                                                                                                         </a:t>
            </a:r>
            <a:fld id="{25903A29-1C0C-5944-B4B1-7494691781F9}" type="slidenum">
              <a:rPr lang="en-US" smtClean="0"/>
              <a:pPr/>
              <a:t>‹#›</a:t>
            </a:fld>
            <a:endParaRPr lang="en-US" dirty="0"/>
          </a:p>
        </p:txBody>
      </p:sp>
      <p:pic>
        <p:nvPicPr>
          <p:cNvPr id="7" name="Picture 6">
            <a:extLst>
              <a:ext uri="{FF2B5EF4-FFF2-40B4-BE49-F238E27FC236}">
                <a16:creationId xmlns:a16="http://schemas.microsoft.com/office/drawing/2014/main" id="{3A55C644-239D-AE4F-9DFE-E09B15AA669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6384189"/>
            <a:ext cx="375779" cy="473808"/>
          </a:xfrm>
          <a:prstGeom prst="rect">
            <a:avLst/>
          </a:prstGeom>
        </p:spPr>
      </p:pic>
    </p:spTree>
    <p:extLst>
      <p:ext uri="{BB962C8B-B14F-4D97-AF65-F5344CB8AC3E}">
        <p14:creationId xmlns:p14="http://schemas.microsoft.com/office/powerpoint/2010/main" val="1853094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D90-7C36-8046-97F8-A0B3FBA37A0B}"/>
              </a:ext>
            </a:extLst>
          </p:cNvPr>
          <p:cNvSpPr>
            <a:spLocks noGrp="1"/>
          </p:cNvSpPr>
          <p:nvPr>
            <p:ph type="ctrTitle"/>
          </p:nvPr>
        </p:nvSpPr>
        <p:spPr/>
        <p:txBody>
          <a:bodyPr>
            <a:normAutofit/>
          </a:bodyPr>
          <a:lstStyle/>
          <a:p>
            <a:r>
              <a:rPr lang="en-US" b="1" dirty="0">
                <a:solidFill>
                  <a:schemeClr val="accent1">
                    <a:lumMod val="50000"/>
                  </a:schemeClr>
                </a:solidFill>
              </a:rPr>
              <a:t>IT 705</a:t>
            </a:r>
            <a:br>
              <a:rPr lang="en-US" b="1" dirty="0">
                <a:solidFill>
                  <a:schemeClr val="accent1">
                    <a:lumMod val="50000"/>
                  </a:schemeClr>
                </a:solidFill>
              </a:rPr>
            </a:br>
            <a:r>
              <a:rPr lang="en-US" b="1" dirty="0">
                <a:solidFill>
                  <a:schemeClr val="accent1">
                    <a:lumMod val="50000"/>
                  </a:schemeClr>
                </a:solidFill>
              </a:rPr>
              <a:t>PROJECT MANAGEMENT</a:t>
            </a:r>
          </a:p>
        </p:txBody>
      </p:sp>
      <p:sp>
        <p:nvSpPr>
          <p:cNvPr id="3" name="Subtitle 2">
            <a:extLst>
              <a:ext uri="{FF2B5EF4-FFF2-40B4-BE49-F238E27FC236}">
                <a16:creationId xmlns:a16="http://schemas.microsoft.com/office/drawing/2014/main" id="{588ACC59-CAB8-664E-BE65-57C4F7CA210B}"/>
              </a:ext>
            </a:extLst>
          </p:cNvPr>
          <p:cNvSpPr>
            <a:spLocks noGrp="1"/>
          </p:cNvSpPr>
          <p:nvPr>
            <p:ph type="subTitle" idx="1"/>
          </p:nvPr>
        </p:nvSpPr>
        <p:spPr>
          <a:xfrm>
            <a:off x="1523999" y="3602038"/>
            <a:ext cx="10375557" cy="1655762"/>
          </a:xfrm>
        </p:spPr>
        <p:txBody>
          <a:bodyPr>
            <a:normAutofit fontScale="70000" lnSpcReduction="20000"/>
          </a:bodyPr>
          <a:lstStyle/>
          <a:p>
            <a:endParaRPr lang="en-US" dirty="0"/>
          </a:p>
          <a:p>
            <a:r>
              <a:rPr lang="en-US" sz="8000" b="1" dirty="0">
                <a:solidFill>
                  <a:srgbClr val="C00000"/>
                </a:solidFill>
              </a:rPr>
              <a:t>Waterfall/Project Management!</a:t>
            </a:r>
          </a:p>
        </p:txBody>
      </p:sp>
      <p:sp>
        <p:nvSpPr>
          <p:cNvPr id="4" name="Slide Number Placeholder 3">
            <a:extLst>
              <a:ext uri="{FF2B5EF4-FFF2-40B4-BE49-F238E27FC236}">
                <a16:creationId xmlns:a16="http://schemas.microsoft.com/office/drawing/2014/main" id="{C46713DE-C5A2-0348-94F5-BD998DE10390}"/>
              </a:ext>
            </a:extLst>
          </p:cNvPr>
          <p:cNvSpPr>
            <a:spLocks noGrp="1"/>
          </p:cNvSpPr>
          <p:nvPr>
            <p:ph type="sldNum" sz="quarter" idx="12"/>
          </p:nvPr>
        </p:nvSpPr>
        <p:spPr/>
        <p:txBody>
          <a:bodyPr/>
          <a:lstStyle/>
          <a:p>
            <a:fld id="{25903A29-1C0C-5944-B4B1-7494691781F9}" type="slidenum">
              <a:rPr lang="en-US" smtClean="0"/>
              <a:t>1</a:t>
            </a:fld>
            <a:endParaRPr lang="en-US"/>
          </a:p>
        </p:txBody>
      </p:sp>
      <p:sp>
        <p:nvSpPr>
          <p:cNvPr id="5" name="Footer Placeholder 4">
            <a:extLst>
              <a:ext uri="{FF2B5EF4-FFF2-40B4-BE49-F238E27FC236}">
                <a16:creationId xmlns:a16="http://schemas.microsoft.com/office/drawing/2014/main" id="{2218D0DD-CECD-684D-818A-783F575FE75F}"/>
              </a:ext>
            </a:extLst>
          </p:cNvPr>
          <p:cNvSpPr>
            <a:spLocks noGrp="1"/>
          </p:cNvSpPr>
          <p:nvPr>
            <p:ph type="ftr" sz="quarter" idx="3"/>
          </p:nvPr>
        </p:nvSpPr>
        <p:spPr>
          <a:xfrm>
            <a:off x="375779" y="6362967"/>
            <a:ext cx="10935789" cy="495031"/>
          </a:xfrm>
          <a:prstGeom prst="rect">
            <a:avLst/>
          </a:prstGeom>
        </p:spPr>
        <p:txBody>
          <a:bodyPr/>
          <a:lstStyle/>
          <a:p>
            <a:r>
              <a:rPr lang="en-US" dirty="0"/>
              <a:t>IT 705 Project Management</a:t>
            </a:r>
          </a:p>
        </p:txBody>
      </p:sp>
    </p:spTree>
    <p:extLst>
      <p:ext uri="{BB962C8B-B14F-4D97-AF65-F5344CB8AC3E}">
        <p14:creationId xmlns:p14="http://schemas.microsoft.com/office/powerpoint/2010/main" val="273992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F82E-E6EE-0244-AD29-B6E52FA0D323}"/>
              </a:ext>
            </a:extLst>
          </p:cNvPr>
          <p:cNvSpPr>
            <a:spLocks noGrp="1"/>
          </p:cNvSpPr>
          <p:nvPr>
            <p:ph type="title"/>
          </p:nvPr>
        </p:nvSpPr>
        <p:spPr>
          <a:xfrm>
            <a:off x="249826" y="-259853"/>
            <a:ext cx="10515600" cy="1325563"/>
          </a:xfrm>
        </p:spPr>
        <p:txBody>
          <a:bodyPr/>
          <a:lstStyle/>
          <a:p>
            <a:r>
              <a:rPr lang="en-US" dirty="0"/>
              <a:t>TRIPLE CONSTRAINT</a:t>
            </a:r>
          </a:p>
        </p:txBody>
      </p:sp>
      <p:sp>
        <p:nvSpPr>
          <p:cNvPr id="4" name="Slide Number Placeholder 3">
            <a:extLst>
              <a:ext uri="{FF2B5EF4-FFF2-40B4-BE49-F238E27FC236}">
                <a16:creationId xmlns:a16="http://schemas.microsoft.com/office/drawing/2014/main" id="{73185CB4-1BF6-0449-BEAC-120F796D0B15}"/>
              </a:ext>
            </a:extLst>
          </p:cNvPr>
          <p:cNvSpPr>
            <a:spLocks noGrp="1"/>
          </p:cNvSpPr>
          <p:nvPr>
            <p:ph type="sldNum" sz="quarter" idx="12"/>
          </p:nvPr>
        </p:nvSpPr>
        <p:spPr/>
        <p:txBody>
          <a:bodyPr/>
          <a:lstStyle/>
          <a:p>
            <a:r>
              <a:rPr lang="en-US"/>
              <a:t> IT 705 – Project Management                                                                                                                             </a:t>
            </a:r>
            <a:fld id="{25903A29-1C0C-5944-B4B1-7494691781F9}" type="slidenum">
              <a:rPr lang="en-US" smtClean="0"/>
              <a:pPr/>
              <a:t>10</a:t>
            </a:fld>
            <a:endParaRPr lang="en-US" dirty="0"/>
          </a:p>
        </p:txBody>
      </p:sp>
      <p:grpSp>
        <p:nvGrpSpPr>
          <p:cNvPr id="39" name="Group 38">
            <a:extLst>
              <a:ext uri="{FF2B5EF4-FFF2-40B4-BE49-F238E27FC236}">
                <a16:creationId xmlns:a16="http://schemas.microsoft.com/office/drawing/2014/main" id="{528D04FD-1305-D34A-90C9-26BA09F84C02}"/>
              </a:ext>
            </a:extLst>
          </p:cNvPr>
          <p:cNvGrpSpPr/>
          <p:nvPr/>
        </p:nvGrpSpPr>
        <p:grpSpPr>
          <a:xfrm>
            <a:off x="8583" y="2628295"/>
            <a:ext cx="3475396" cy="2202783"/>
            <a:chOff x="568286" y="2427683"/>
            <a:chExt cx="4860184" cy="3334240"/>
          </a:xfrm>
        </p:grpSpPr>
        <p:sp>
          <p:nvSpPr>
            <p:cNvPr id="7" name="Triangle 6">
              <a:extLst>
                <a:ext uri="{FF2B5EF4-FFF2-40B4-BE49-F238E27FC236}">
                  <a16:creationId xmlns:a16="http://schemas.microsoft.com/office/drawing/2014/main" id="{95E48A39-4E4F-9244-A8FA-1A9A1D3AA31F}"/>
                </a:ext>
              </a:extLst>
            </p:cNvPr>
            <p:cNvSpPr/>
            <p:nvPr/>
          </p:nvSpPr>
          <p:spPr>
            <a:xfrm rot="10800000">
              <a:off x="1512937" y="2630218"/>
              <a:ext cx="3120572" cy="2423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BB7DF7-699A-0847-9D53-1ADD94B804FC}"/>
                </a:ext>
              </a:extLst>
            </p:cNvPr>
            <p:cNvSpPr txBox="1"/>
            <p:nvPr/>
          </p:nvSpPr>
          <p:spPr>
            <a:xfrm>
              <a:off x="2608960" y="5202884"/>
              <a:ext cx="928524" cy="559039"/>
            </a:xfrm>
            <a:prstGeom prst="rect">
              <a:avLst/>
            </a:prstGeom>
            <a:noFill/>
          </p:spPr>
          <p:txBody>
            <a:bodyPr wrap="none" rtlCol="0">
              <a:spAutoFit/>
            </a:bodyPr>
            <a:lstStyle/>
            <a:p>
              <a:pPr algn="ctr"/>
              <a:r>
                <a:rPr lang="en-US" dirty="0"/>
                <a:t>TIME</a:t>
              </a:r>
            </a:p>
          </p:txBody>
        </p:sp>
        <p:sp>
          <p:nvSpPr>
            <p:cNvPr id="10" name="TextBox 9">
              <a:extLst>
                <a:ext uri="{FF2B5EF4-FFF2-40B4-BE49-F238E27FC236}">
                  <a16:creationId xmlns:a16="http://schemas.microsoft.com/office/drawing/2014/main" id="{1FB7B1E2-7EB7-C94E-9837-1D0BB5DF2115}"/>
                </a:ext>
              </a:extLst>
            </p:cNvPr>
            <p:cNvSpPr txBox="1"/>
            <p:nvPr/>
          </p:nvSpPr>
          <p:spPr>
            <a:xfrm>
              <a:off x="568286" y="2427683"/>
              <a:ext cx="674736" cy="369332"/>
            </a:xfrm>
            <a:prstGeom prst="rect">
              <a:avLst/>
            </a:prstGeom>
            <a:noFill/>
          </p:spPr>
          <p:txBody>
            <a:bodyPr wrap="none" rtlCol="0">
              <a:spAutoFit/>
            </a:bodyPr>
            <a:lstStyle/>
            <a:p>
              <a:r>
                <a:rPr lang="en-US" dirty="0"/>
                <a:t>COST</a:t>
              </a:r>
            </a:p>
          </p:txBody>
        </p:sp>
        <p:sp>
          <p:nvSpPr>
            <p:cNvPr id="11" name="TextBox 10">
              <a:extLst>
                <a:ext uri="{FF2B5EF4-FFF2-40B4-BE49-F238E27FC236}">
                  <a16:creationId xmlns:a16="http://schemas.microsoft.com/office/drawing/2014/main" id="{0C49C792-067E-0E45-8B24-CADB01455408}"/>
                </a:ext>
              </a:extLst>
            </p:cNvPr>
            <p:cNvSpPr txBox="1"/>
            <p:nvPr/>
          </p:nvSpPr>
          <p:spPr>
            <a:xfrm>
              <a:off x="4633509" y="2481439"/>
              <a:ext cx="794961" cy="369332"/>
            </a:xfrm>
            <a:prstGeom prst="rect">
              <a:avLst/>
            </a:prstGeom>
            <a:noFill/>
          </p:spPr>
          <p:txBody>
            <a:bodyPr wrap="none" rtlCol="0">
              <a:spAutoFit/>
            </a:bodyPr>
            <a:lstStyle/>
            <a:p>
              <a:r>
                <a:rPr lang="en-US" dirty="0"/>
                <a:t>SCOPE</a:t>
              </a:r>
            </a:p>
          </p:txBody>
        </p:sp>
      </p:grpSp>
      <p:grpSp>
        <p:nvGrpSpPr>
          <p:cNvPr id="40" name="Group 39">
            <a:extLst>
              <a:ext uri="{FF2B5EF4-FFF2-40B4-BE49-F238E27FC236}">
                <a16:creationId xmlns:a16="http://schemas.microsoft.com/office/drawing/2014/main" id="{E13E0051-8DB2-8D40-BB76-6C961EB3513D}"/>
              </a:ext>
            </a:extLst>
          </p:cNvPr>
          <p:cNvGrpSpPr/>
          <p:nvPr/>
        </p:nvGrpSpPr>
        <p:grpSpPr>
          <a:xfrm>
            <a:off x="3206072" y="1918389"/>
            <a:ext cx="4289832" cy="2955738"/>
            <a:chOff x="4644134" y="1042755"/>
            <a:chExt cx="7402994" cy="4638380"/>
          </a:xfrm>
        </p:grpSpPr>
        <p:sp>
          <p:nvSpPr>
            <p:cNvPr id="36" name="Triangle 35">
              <a:extLst>
                <a:ext uri="{FF2B5EF4-FFF2-40B4-BE49-F238E27FC236}">
                  <a16:creationId xmlns:a16="http://schemas.microsoft.com/office/drawing/2014/main" id="{B27FD397-D512-0847-9665-6973EF33A858}"/>
                </a:ext>
              </a:extLst>
            </p:cNvPr>
            <p:cNvSpPr/>
            <p:nvPr/>
          </p:nvSpPr>
          <p:spPr>
            <a:xfrm rot="10800000">
              <a:off x="6010274" y="1860345"/>
              <a:ext cx="4124325" cy="3118151"/>
            </a:xfrm>
            <a:prstGeom prst="triangle">
              <a:avLst>
                <a:gd name="adj" fmla="val 50664"/>
              </a:avLst>
            </a:prstGeom>
            <a:pattFill prst="wdDn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7197AD24-9A59-1C46-B3F8-C7002698F13F}"/>
                </a:ext>
              </a:extLst>
            </p:cNvPr>
            <p:cNvSpPr/>
            <p:nvPr/>
          </p:nvSpPr>
          <p:spPr>
            <a:xfrm rot="10800000">
              <a:off x="6525777" y="2628295"/>
              <a:ext cx="3120572" cy="2423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C346977-1EEA-404E-A203-680B421EC5B5}"/>
                </a:ext>
              </a:extLst>
            </p:cNvPr>
            <p:cNvSpPr txBox="1"/>
            <p:nvPr/>
          </p:nvSpPr>
          <p:spPr>
            <a:xfrm>
              <a:off x="7371759" y="5101550"/>
              <a:ext cx="1318320" cy="579585"/>
            </a:xfrm>
            <a:prstGeom prst="rect">
              <a:avLst/>
            </a:prstGeom>
            <a:noFill/>
          </p:spPr>
          <p:txBody>
            <a:bodyPr wrap="square" rtlCol="0">
              <a:spAutoFit/>
            </a:bodyPr>
            <a:lstStyle/>
            <a:p>
              <a:pPr algn="ctr"/>
              <a:r>
                <a:rPr lang="en-US" dirty="0"/>
                <a:t>TIME</a:t>
              </a:r>
            </a:p>
          </p:txBody>
        </p:sp>
        <p:sp>
          <p:nvSpPr>
            <p:cNvPr id="15" name="TextBox 14">
              <a:extLst>
                <a:ext uri="{FF2B5EF4-FFF2-40B4-BE49-F238E27FC236}">
                  <a16:creationId xmlns:a16="http://schemas.microsoft.com/office/drawing/2014/main" id="{A478D4BE-A193-6048-88E4-B0AD7EF4BEBE}"/>
                </a:ext>
              </a:extLst>
            </p:cNvPr>
            <p:cNvSpPr txBox="1"/>
            <p:nvPr/>
          </p:nvSpPr>
          <p:spPr>
            <a:xfrm>
              <a:off x="4644134" y="1042755"/>
              <a:ext cx="1465924" cy="724482"/>
            </a:xfrm>
            <a:prstGeom prst="rect">
              <a:avLst/>
            </a:prstGeom>
            <a:noFill/>
          </p:spPr>
          <p:txBody>
            <a:bodyPr wrap="none" rtlCol="0">
              <a:spAutoFit/>
            </a:bodyPr>
            <a:lstStyle/>
            <a:p>
              <a:r>
                <a:rPr lang="en-US" sz="2400" b="1" dirty="0">
                  <a:solidFill>
                    <a:srgbClr val="FF0000"/>
                  </a:solidFill>
                </a:rPr>
                <a:t>COST</a:t>
              </a:r>
              <a:endParaRPr lang="en-US" sz="2800" b="1" dirty="0">
                <a:solidFill>
                  <a:srgbClr val="FF0000"/>
                </a:solidFill>
              </a:endParaRPr>
            </a:p>
          </p:txBody>
        </p:sp>
        <p:sp>
          <p:nvSpPr>
            <p:cNvPr id="16" name="TextBox 15">
              <a:extLst>
                <a:ext uri="{FF2B5EF4-FFF2-40B4-BE49-F238E27FC236}">
                  <a16:creationId xmlns:a16="http://schemas.microsoft.com/office/drawing/2014/main" id="{39BB22AA-ED57-FA4C-94DC-F5AF2C65D435}"/>
                </a:ext>
              </a:extLst>
            </p:cNvPr>
            <p:cNvSpPr txBox="1"/>
            <p:nvPr/>
          </p:nvSpPr>
          <p:spPr>
            <a:xfrm>
              <a:off x="10179585" y="1187367"/>
              <a:ext cx="1867543" cy="724482"/>
            </a:xfrm>
            <a:prstGeom prst="rect">
              <a:avLst/>
            </a:prstGeom>
            <a:noFill/>
          </p:spPr>
          <p:txBody>
            <a:bodyPr wrap="square" rtlCol="0">
              <a:spAutoFit/>
            </a:bodyPr>
            <a:lstStyle/>
            <a:p>
              <a:r>
                <a:rPr lang="en-US" sz="2400" b="1" dirty="0">
                  <a:solidFill>
                    <a:srgbClr val="FF0000"/>
                  </a:solidFill>
                </a:rPr>
                <a:t>SCOPE</a:t>
              </a:r>
            </a:p>
          </p:txBody>
        </p:sp>
        <p:cxnSp>
          <p:nvCxnSpPr>
            <p:cNvPr id="18" name="Straight Connector 17">
              <a:extLst>
                <a:ext uri="{FF2B5EF4-FFF2-40B4-BE49-F238E27FC236}">
                  <a16:creationId xmlns:a16="http://schemas.microsoft.com/office/drawing/2014/main" id="{E71915A4-2CF7-3744-A944-4CF7D08AD03D}"/>
                </a:ext>
              </a:extLst>
            </p:cNvPr>
            <p:cNvCxnSpPr>
              <a:cxnSpLocks/>
            </p:cNvCxnSpPr>
            <p:nvPr/>
          </p:nvCxnSpPr>
          <p:spPr>
            <a:xfrm>
              <a:off x="5908431" y="1823750"/>
              <a:ext cx="629710" cy="840059"/>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210056-E169-644F-A44D-A5FCC2F01FB3}"/>
                </a:ext>
              </a:extLst>
            </p:cNvPr>
            <p:cNvCxnSpPr>
              <a:cxnSpLocks/>
              <a:endCxn id="13" idx="2"/>
            </p:cNvCxnSpPr>
            <p:nvPr/>
          </p:nvCxnSpPr>
          <p:spPr>
            <a:xfrm flipH="1">
              <a:off x="9646349" y="1860346"/>
              <a:ext cx="564451" cy="767949"/>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49C564-A870-2E45-BCE0-01A0BE65E136}"/>
                </a:ext>
              </a:extLst>
            </p:cNvPr>
            <p:cNvCxnSpPr>
              <a:cxnSpLocks/>
            </p:cNvCxnSpPr>
            <p:nvPr/>
          </p:nvCxnSpPr>
          <p:spPr>
            <a:xfrm flipH="1">
              <a:off x="5851040" y="1818187"/>
              <a:ext cx="4359760" cy="0"/>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7" name="Line Callout 2 36">
            <a:extLst>
              <a:ext uri="{FF2B5EF4-FFF2-40B4-BE49-F238E27FC236}">
                <a16:creationId xmlns:a16="http://schemas.microsoft.com/office/drawing/2014/main" id="{64C5D149-4CBC-CC49-91B7-63983EAB81BB}"/>
              </a:ext>
            </a:extLst>
          </p:cNvPr>
          <p:cNvSpPr/>
          <p:nvPr/>
        </p:nvSpPr>
        <p:spPr>
          <a:xfrm>
            <a:off x="7521972" y="904346"/>
            <a:ext cx="1707451" cy="1208181"/>
          </a:xfrm>
          <a:prstGeom prst="borderCallout2">
            <a:avLst>
              <a:gd name="adj1" fmla="val 54197"/>
              <a:gd name="adj2" fmla="val 2513"/>
              <a:gd name="adj3" fmla="val 51323"/>
              <a:gd name="adj4" fmla="val 281"/>
              <a:gd name="adj5" fmla="val 137725"/>
              <a:gd name="adj6" fmla="val -97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Typically it is the project team members who will incur stress when Scope Expands</a:t>
            </a:r>
          </a:p>
        </p:txBody>
      </p:sp>
      <p:sp>
        <p:nvSpPr>
          <p:cNvPr id="42" name="Triangle 41">
            <a:extLst>
              <a:ext uri="{FF2B5EF4-FFF2-40B4-BE49-F238E27FC236}">
                <a16:creationId xmlns:a16="http://schemas.microsoft.com/office/drawing/2014/main" id="{91876376-2C34-D545-B847-54D7EF70B718}"/>
              </a:ext>
            </a:extLst>
          </p:cNvPr>
          <p:cNvSpPr/>
          <p:nvPr/>
        </p:nvSpPr>
        <p:spPr>
          <a:xfrm rot="3614526">
            <a:off x="9751018" y="2048110"/>
            <a:ext cx="1072327" cy="1719399"/>
          </a:xfrm>
          <a:prstGeom prst="triangle">
            <a:avLst>
              <a:gd name="adj" fmla="val 50664"/>
            </a:avLst>
          </a:prstGeom>
          <a:pattFill prst="wdDn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iangle 42">
            <a:extLst>
              <a:ext uri="{FF2B5EF4-FFF2-40B4-BE49-F238E27FC236}">
                <a16:creationId xmlns:a16="http://schemas.microsoft.com/office/drawing/2014/main" id="{B0A7EAB2-3C50-0F40-A2F0-90623FEE1A2F}"/>
              </a:ext>
            </a:extLst>
          </p:cNvPr>
          <p:cNvSpPr/>
          <p:nvPr/>
        </p:nvSpPr>
        <p:spPr>
          <a:xfrm rot="10800000">
            <a:off x="8949622" y="2928750"/>
            <a:ext cx="1808286" cy="15445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37E601B-5FCB-B948-8116-DCB82D0769AC}"/>
              </a:ext>
            </a:extLst>
          </p:cNvPr>
          <p:cNvSpPr txBox="1"/>
          <p:nvPr/>
        </p:nvSpPr>
        <p:spPr>
          <a:xfrm>
            <a:off x="9521782" y="4568143"/>
            <a:ext cx="663964" cy="369332"/>
          </a:xfrm>
          <a:prstGeom prst="rect">
            <a:avLst/>
          </a:prstGeom>
          <a:noFill/>
        </p:spPr>
        <p:txBody>
          <a:bodyPr wrap="none" rtlCol="0">
            <a:spAutoFit/>
          </a:bodyPr>
          <a:lstStyle/>
          <a:p>
            <a:pPr algn="ctr"/>
            <a:r>
              <a:rPr lang="en-US" dirty="0"/>
              <a:t>TIME</a:t>
            </a:r>
          </a:p>
        </p:txBody>
      </p:sp>
      <p:sp>
        <p:nvSpPr>
          <p:cNvPr id="45" name="TextBox 44">
            <a:extLst>
              <a:ext uri="{FF2B5EF4-FFF2-40B4-BE49-F238E27FC236}">
                <a16:creationId xmlns:a16="http://schemas.microsoft.com/office/drawing/2014/main" id="{C5A9CC4A-0D41-FE4D-91F7-46643CAF2535}"/>
              </a:ext>
            </a:extLst>
          </p:cNvPr>
          <p:cNvSpPr txBox="1"/>
          <p:nvPr/>
        </p:nvSpPr>
        <p:spPr>
          <a:xfrm>
            <a:off x="8222803" y="2796583"/>
            <a:ext cx="620683" cy="338554"/>
          </a:xfrm>
          <a:prstGeom prst="rect">
            <a:avLst/>
          </a:prstGeom>
          <a:noFill/>
        </p:spPr>
        <p:txBody>
          <a:bodyPr wrap="none" rtlCol="0">
            <a:spAutoFit/>
          </a:bodyPr>
          <a:lstStyle/>
          <a:p>
            <a:r>
              <a:rPr lang="en-US" sz="1600" dirty="0"/>
              <a:t>COST</a:t>
            </a:r>
          </a:p>
        </p:txBody>
      </p:sp>
      <p:sp>
        <p:nvSpPr>
          <p:cNvPr id="46" name="TextBox 45">
            <a:extLst>
              <a:ext uri="{FF2B5EF4-FFF2-40B4-BE49-F238E27FC236}">
                <a16:creationId xmlns:a16="http://schemas.microsoft.com/office/drawing/2014/main" id="{7465D854-C187-0A4A-8436-5D564158A0FD}"/>
              </a:ext>
            </a:extLst>
          </p:cNvPr>
          <p:cNvSpPr txBox="1"/>
          <p:nvPr/>
        </p:nvSpPr>
        <p:spPr>
          <a:xfrm>
            <a:off x="11066903" y="2010541"/>
            <a:ext cx="1082190" cy="461665"/>
          </a:xfrm>
          <a:prstGeom prst="rect">
            <a:avLst/>
          </a:prstGeom>
          <a:noFill/>
        </p:spPr>
        <p:txBody>
          <a:bodyPr wrap="square" rtlCol="0">
            <a:spAutoFit/>
          </a:bodyPr>
          <a:lstStyle/>
          <a:p>
            <a:r>
              <a:rPr lang="en-US" sz="2400" b="1" dirty="0">
                <a:solidFill>
                  <a:srgbClr val="FF0000"/>
                </a:solidFill>
              </a:rPr>
              <a:t>SCOPE</a:t>
            </a:r>
          </a:p>
        </p:txBody>
      </p:sp>
      <p:cxnSp>
        <p:nvCxnSpPr>
          <p:cNvPr id="48" name="Straight Connector 47">
            <a:extLst>
              <a:ext uri="{FF2B5EF4-FFF2-40B4-BE49-F238E27FC236}">
                <a16:creationId xmlns:a16="http://schemas.microsoft.com/office/drawing/2014/main" id="{1DCDE947-6A1B-8640-8BC5-B50E62079658}"/>
              </a:ext>
            </a:extLst>
          </p:cNvPr>
          <p:cNvCxnSpPr>
            <a:cxnSpLocks/>
            <a:endCxn id="43" idx="2"/>
          </p:cNvCxnSpPr>
          <p:nvPr/>
        </p:nvCxnSpPr>
        <p:spPr>
          <a:xfrm flipH="1">
            <a:off x="10757907" y="2439386"/>
            <a:ext cx="327084" cy="489364"/>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E22C46-0A07-B446-B7FE-32E0959A2326}"/>
              </a:ext>
            </a:extLst>
          </p:cNvPr>
          <p:cNvCxnSpPr>
            <a:cxnSpLocks/>
          </p:cNvCxnSpPr>
          <p:nvPr/>
        </p:nvCxnSpPr>
        <p:spPr>
          <a:xfrm flipH="1">
            <a:off x="8949622" y="2412521"/>
            <a:ext cx="2135370" cy="495289"/>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965C8F-2B3D-984D-982F-DC714C619D89}"/>
              </a:ext>
            </a:extLst>
          </p:cNvPr>
          <p:cNvCxnSpPr>
            <a:cxnSpLocks/>
            <a:stCxn id="37" idx="0"/>
          </p:cNvCxnSpPr>
          <p:nvPr/>
        </p:nvCxnSpPr>
        <p:spPr>
          <a:xfrm>
            <a:off x="9229423" y="1508437"/>
            <a:ext cx="1057758" cy="1192075"/>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D475315-371D-0B4E-9D11-67A5037529F7}"/>
              </a:ext>
            </a:extLst>
          </p:cNvPr>
          <p:cNvSpPr txBox="1"/>
          <p:nvPr/>
        </p:nvSpPr>
        <p:spPr>
          <a:xfrm>
            <a:off x="992431" y="5140956"/>
            <a:ext cx="1647695" cy="369332"/>
          </a:xfrm>
          <a:prstGeom prst="rect">
            <a:avLst/>
          </a:prstGeom>
          <a:noFill/>
        </p:spPr>
        <p:txBody>
          <a:bodyPr wrap="none" rtlCol="0">
            <a:spAutoFit/>
          </a:bodyPr>
          <a:lstStyle/>
          <a:p>
            <a:r>
              <a:rPr lang="en-US" b="1" dirty="0">
                <a:solidFill>
                  <a:schemeClr val="accent1">
                    <a:lumMod val="75000"/>
                  </a:schemeClr>
                </a:solidFill>
              </a:rPr>
              <a:t>PROJECT START</a:t>
            </a:r>
          </a:p>
        </p:txBody>
      </p:sp>
      <p:sp>
        <p:nvSpPr>
          <p:cNvPr id="60" name="TextBox 59">
            <a:extLst>
              <a:ext uri="{FF2B5EF4-FFF2-40B4-BE49-F238E27FC236}">
                <a16:creationId xmlns:a16="http://schemas.microsoft.com/office/drawing/2014/main" id="{30B09D8A-43C8-D440-949F-F5C63FD23BC7}"/>
              </a:ext>
            </a:extLst>
          </p:cNvPr>
          <p:cNvSpPr txBox="1"/>
          <p:nvPr/>
        </p:nvSpPr>
        <p:spPr>
          <a:xfrm>
            <a:off x="4465134" y="5094395"/>
            <a:ext cx="1636537" cy="1200329"/>
          </a:xfrm>
          <a:prstGeom prst="rect">
            <a:avLst/>
          </a:prstGeom>
          <a:noFill/>
        </p:spPr>
        <p:txBody>
          <a:bodyPr wrap="none" rtlCol="0">
            <a:spAutoFit/>
          </a:bodyPr>
          <a:lstStyle/>
          <a:p>
            <a:pPr algn="ctr"/>
            <a:r>
              <a:rPr lang="en-US" b="1" dirty="0">
                <a:solidFill>
                  <a:srgbClr val="FF0000"/>
                </a:solidFill>
              </a:rPr>
              <a:t>SCOPE &amp; COST </a:t>
            </a:r>
            <a:br>
              <a:rPr lang="en-US" b="1" dirty="0">
                <a:solidFill>
                  <a:srgbClr val="FF0000"/>
                </a:solidFill>
              </a:rPr>
            </a:br>
            <a:r>
              <a:rPr lang="en-US" b="1" dirty="0">
                <a:solidFill>
                  <a:srgbClr val="FF0000"/>
                </a:solidFill>
              </a:rPr>
              <a:t>EXPANSION</a:t>
            </a:r>
            <a:br>
              <a:rPr lang="en-US" b="1" dirty="0">
                <a:solidFill>
                  <a:srgbClr val="FF0000"/>
                </a:solidFill>
              </a:rPr>
            </a:br>
            <a:r>
              <a:rPr lang="en-US" b="1" dirty="0">
                <a:solidFill>
                  <a:srgbClr val="FF0000"/>
                </a:solidFill>
              </a:rPr>
              <a:t>WITH SAME </a:t>
            </a:r>
            <a:br>
              <a:rPr lang="en-US" b="1" dirty="0">
                <a:solidFill>
                  <a:srgbClr val="FF0000"/>
                </a:solidFill>
              </a:rPr>
            </a:br>
            <a:r>
              <a:rPr lang="en-US" b="1" dirty="0">
                <a:solidFill>
                  <a:srgbClr val="FF0000"/>
                </a:solidFill>
              </a:rPr>
              <a:t>DELIVERY DATE</a:t>
            </a:r>
          </a:p>
        </p:txBody>
      </p:sp>
      <p:sp>
        <p:nvSpPr>
          <p:cNvPr id="61" name="TextBox 60">
            <a:extLst>
              <a:ext uri="{FF2B5EF4-FFF2-40B4-BE49-F238E27FC236}">
                <a16:creationId xmlns:a16="http://schemas.microsoft.com/office/drawing/2014/main" id="{417A08EE-A4F6-8E40-9310-BACFA5F40B0A}"/>
              </a:ext>
            </a:extLst>
          </p:cNvPr>
          <p:cNvSpPr txBox="1"/>
          <p:nvPr/>
        </p:nvSpPr>
        <p:spPr>
          <a:xfrm>
            <a:off x="8879054" y="5032283"/>
            <a:ext cx="1973937" cy="1200329"/>
          </a:xfrm>
          <a:prstGeom prst="rect">
            <a:avLst/>
          </a:prstGeom>
          <a:noFill/>
        </p:spPr>
        <p:txBody>
          <a:bodyPr wrap="none" rtlCol="0">
            <a:spAutoFit/>
          </a:bodyPr>
          <a:lstStyle/>
          <a:p>
            <a:pPr algn="ctr"/>
            <a:r>
              <a:rPr lang="en-US" b="1" dirty="0">
                <a:solidFill>
                  <a:srgbClr val="FF0000"/>
                </a:solidFill>
              </a:rPr>
              <a:t>SCOPE EXPANSION</a:t>
            </a:r>
            <a:br>
              <a:rPr lang="en-US" b="1" dirty="0">
                <a:solidFill>
                  <a:srgbClr val="FF0000"/>
                </a:solidFill>
              </a:rPr>
            </a:br>
            <a:r>
              <a:rPr lang="en-US" b="1" dirty="0">
                <a:solidFill>
                  <a:srgbClr val="FF0000"/>
                </a:solidFill>
              </a:rPr>
              <a:t>WITH SAME </a:t>
            </a:r>
            <a:br>
              <a:rPr lang="en-US" b="1" dirty="0">
                <a:solidFill>
                  <a:srgbClr val="FF0000"/>
                </a:solidFill>
              </a:rPr>
            </a:br>
            <a:r>
              <a:rPr lang="en-US" b="1" dirty="0">
                <a:solidFill>
                  <a:srgbClr val="FF0000"/>
                </a:solidFill>
              </a:rPr>
              <a:t>COST &amp; </a:t>
            </a:r>
            <a:br>
              <a:rPr lang="en-US" b="1" dirty="0">
                <a:solidFill>
                  <a:srgbClr val="FF0000"/>
                </a:solidFill>
              </a:rPr>
            </a:br>
            <a:r>
              <a:rPr lang="en-US" b="1" dirty="0">
                <a:solidFill>
                  <a:srgbClr val="FF0000"/>
                </a:solidFill>
              </a:rPr>
              <a:t>DELIVERY DATE</a:t>
            </a:r>
          </a:p>
        </p:txBody>
      </p:sp>
    </p:spTree>
    <p:extLst>
      <p:ext uri="{BB962C8B-B14F-4D97-AF65-F5344CB8AC3E}">
        <p14:creationId xmlns:p14="http://schemas.microsoft.com/office/powerpoint/2010/main" val="21308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43" grpId="0" animBg="1"/>
      <p:bldP spid="44" grpId="0"/>
      <p:bldP spid="45" grpId="0"/>
      <p:bldP spid="46" grpId="0"/>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4439-1CD8-FE43-BAB3-DD809252604E}"/>
              </a:ext>
            </a:extLst>
          </p:cNvPr>
          <p:cNvSpPr>
            <a:spLocks noGrp="1"/>
          </p:cNvSpPr>
          <p:nvPr>
            <p:ph type="title"/>
          </p:nvPr>
        </p:nvSpPr>
        <p:spPr>
          <a:xfrm>
            <a:off x="838200" y="0"/>
            <a:ext cx="10515600" cy="1325563"/>
          </a:xfrm>
        </p:spPr>
        <p:txBody>
          <a:bodyPr/>
          <a:lstStyle/>
          <a:p>
            <a:r>
              <a:rPr lang="en-US" b="1" dirty="0"/>
              <a:t>Project Scope</a:t>
            </a:r>
          </a:p>
        </p:txBody>
      </p:sp>
      <p:sp>
        <p:nvSpPr>
          <p:cNvPr id="3" name="Content Placeholder 2">
            <a:extLst>
              <a:ext uri="{FF2B5EF4-FFF2-40B4-BE49-F238E27FC236}">
                <a16:creationId xmlns:a16="http://schemas.microsoft.com/office/drawing/2014/main" id="{A82EFE83-E50A-254F-8D41-2AA66549D619}"/>
              </a:ext>
            </a:extLst>
          </p:cNvPr>
          <p:cNvSpPr>
            <a:spLocks noGrp="1"/>
          </p:cNvSpPr>
          <p:nvPr>
            <p:ph idx="1"/>
          </p:nvPr>
        </p:nvSpPr>
        <p:spPr>
          <a:xfrm>
            <a:off x="838200" y="1078363"/>
            <a:ext cx="10515600" cy="3647127"/>
          </a:xfrm>
        </p:spPr>
        <p:txBody>
          <a:bodyPr>
            <a:normAutofit/>
          </a:bodyPr>
          <a:lstStyle/>
          <a:p>
            <a:pPr marL="0" indent="0">
              <a:buNone/>
            </a:pPr>
            <a:r>
              <a:rPr lang="en-US" dirty="0"/>
              <a:t>IN-SCOPE STATEMENT:</a:t>
            </a:r>
          </a:p>
          <a:p>
            <a:pPr lvl="1"/>
            <a:r>
              <a:rPr lang="en-US" dirty="0"/>
              <a:t>The scope boundary and scope statement provide a understanding of key features, capabilities, and expectations that are WITHIN the domain of the project</a:t>
            </a:r>
          </a:p>
          <a:p>
            <a:endParaRPr lang="en-US" dirty="0"/>
          </a:p>
          <a:p>
            <a:r>
              <a:rPr lang="en-US" dirty="0"/>
              <a:t>OUT OF SCOPE STATEMENT</a:t>
            </a:r>
          </a:p>
          <a:p>
            <a:pPr lvl="1"/>
            <a:r>
              <a:rPr lang="en-US" dirty="0"/>
              <a:t>Along with the In-Scope Statement, the Out of Scope Statement is important in allowing everyone to clearly understand those features, capabilities, and expectations that are BEYOND the domain of the project.  </a:t>
            </a:r>
          </a:p>
        </p:txBody>
      </p:sp>
      <p:sp>
        <p:nvSpPr>
          <p:cNvPr id="4" name="Slide Number Placeholder 3">
            <a:extLst>
              <a:ext uri="{FF2B5EF4-FFF2-40B4-BE49-F238E27FC236}">
                <a16:creationId xmlns:a16="http://schemas.microsoft.com/office/drawing/2014/main" id="{1D6CE444-A038-8240-A053-66542C8F0368}"/>
              </a:ext>
            </a:extLst>
          </p:cNvPr>
          <p:cNvSpPr>
            <a:spLocks noGrp="1"/>
          </p:cNvSpPr>
          <p:nvPr>
            <p:ph type="sldNum" sz="quarter" idx="12"/>
          </p:nvPr>
        </p:nvSpPr>
        <p:spPr/>
        <p:txBody>
          <a:bodyPr/>
          <a:lstStyle/>
          <a:p>
            <a:r>
              <a:rPr lang="en-US"/>
              <a:t> IT 705 – Project Management                                                                                                                             </a:t>
            </a:r>
            <a:fld id="{25903A29-1C0C-5944-B4B1-7494691781F9}" type="slidenum">
              <a:rPr lang="en-US" smtClean="0"/>
              <a:pPr/>
              <a:t>11</a:t>
            </a:fld>
            <a:endParaRPr lang="en-US" dirty="0"/>
          </a:p>
        </p:txBody>
      </p:sp>
      <p:sp>
        <p:nvSpPr>
          <p:cNvPr id="5" name="TextBox 4">
            <a:extLst>
              <a:ext uri="{FF2B5EF4-FFF2-40B4-BE49-F238E27FC236}">
                <a16:creationId xmlns:a16="http://schemas.microsoft.com/office/drawing/2014/main" id="{70077A7E-E7B0-4846-BF17-210DF0BD9D8E}"/>
              </a:ext>
            </a:extLst>
          </p:cNvPr>
          <p:cNvSpPr txBox="1"/>
          <p:nvPr/>
        </p:nvSpPr>
        <p:spPr>
          <a:xfrm>
            <a:off x="1897039" y="5082563"/>
            <a:ext cx="8188656" cy="1015663"/>
          </a:xfrm>
          <a:prstGeom prst="rect">
            <a:avLst/>
          </a:prstGeom>
          <a:solidFill>
            <a:schemeClr val="accent4">
              <a:lumMod val="40000"/>
              <a:lumOff val="60000"/>
            </a:schemeClr>
          </a:solidFill>
        </p:spPr>
        <p:txBody>
          <a:bodyPr wrap="square" rtlCol="0">
            <a:spAutoFit/>
          </a:bodyPr>
          <a:lstStyle/>
          <a:p>
            <a:pPr algn="ctr"/>
            <a:r>
              <a:rPr lang="en-US" sz="2000" b="1" dirty="0"/>
              <a:t>Taken together these statements helps to clarify, from the onset of the project anyone’s assumptions of the projects deliverables (features, capabilities, expectations, costs, and timeline.</a:t>
            </a:r>
          </a:p>
        </p:txBody>
      </p:sp>
    </p:spTree>
    <p:extLst>
      <p:ext uri="{BB962C8B-B14F-4D97-AF65-F5344CB8AC3E}">
        <p14:creationId xmlns:p14="http://schemas.microsoft.com/office/powerpoint/2010/main" val="103870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Work Breakdown Structure</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12</a:t>
            </a:fld>
            <a:endParaRPr lang="en-US" dirty="0"/>
          </a:p>
        </p:txBody>
      </p:sp>
      <p:sp>
        <p:nvSpPr>
          <p:cNvPr id="5" name="Content Placeholder 2">
            <a:extLst>
              <a:ext uri="{FF2B5EF4-FFF2-40B4-BE49-F238E27FC236}">
                <a16:creationId xmlns:a16="http://schemas.microsoft.com/office/drawing/2014/main" id="{2F178D6F-4B2A-864A-A7DD-1003F23D05A9}"/>
              </a:ext>
            </a:extLst>
          </p:cNvPr>
          <p:cNvSpPr txBox="1">
            <a:spLocks/>
          </p:cNvSpPr>
          <p:nvPr/>
        </p:nvSpPr>
        <p:spPr>
          <a:xfrm>
            <a:off x="1019978" y="1545771"/>
            <a:ext cx="10515600" cy="994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a:t>
            </a:r>
            <a:r>
              <a:rPr lang="en-US" b="1" dirty="0"/>
              <a:t>Work Breakdown Structure (WBS) </a:t>
            </a:r>
            <a:r>
              <a:rPr lang="en-US" dirty="0"/>
              <a:t>is a tool used to graphically display the deliverables of the project in a hierarchical fashion.</a:t>
            </a:r>
          </a:p>
        </p:txBody>
      </p:sp>
      <p:sp>
        <p:nvSpPr>
          <p:cNvPr id="7" name="TextBox 6">
            <a:extLst>
              <a:ext uri="{FF2B5EF4-FFF2-40B4-BE49-F238E27FC236}">
                <a16:creationId xmlns:a16="http://schemas.microsoft.com/office/drawing/2014/main" id="{DCD6FB44-CCAB-C34F-BDC9-8EDBE7CDA379}"/>
              </a:ext>
            </a:extLst>
          </p:cNvPr>
          <p:cNvSpPr txBox="1"/>
          <p:nvPr/>
        </p:nvSpPr>
        <p:spPr>
          <a:xfrm>
            <a:off x="6804563" y="5791343"/>
            <a:ext cx="4518225" cy="307777"/>
          </a:xfrm>
          <a:prstGeom prst="rect">
            <a:avLst/>
          </a:prstGeom>
          <a:noFill/>
        </p:spPr>
        <p:txBody>
          <a:bodyPr wrap="none" rtlCol="0">
            <a:spAutoFit/>
          </a:bodyPr>
          <a:lstStyle/>
          <a:p>
            <a:r>
              <a:rPr lang="en-US" sz="1400" i="1" dirty="0">
                <a:solidFill>
                  <a:schemeClr val="bg2">
                    <a:lumMod val="50000"/>
                  </a:schemeClr>
                </a:solidFill>
              </a:rPr>
              <a:t>Project Management JumpStart</a:t>
            </a:r>
            <a:r>
              <a:rPr lang="en-US" sz="1400" dirty="0">
                <a:solidFill>
                  <a:schemeClr val="bg2">
                    <a:lumMod val="50000"/>
                  </a:schemeClr>
                </a:solidFill>
              </a:rPr>
              <a:t>, Kim Heldman, </a:t>
            </a:r>
            <a:r>
              <a:rPr lang="en-US" sz="1400" dirty="0" err="1">
                <a:solidFill>
                  <a:schemeClr val="bg2">
                    <a:lumMod val="50000"/>
                  </a:schemeClr>
                </a:solidFill>
              </a:rPr>
              <a:t>pg</a:t>
            </a:r>
            <a:r>
              <a:rPr lang="en-US" sz="1400" dirty="0">
                <a:solidFill>
                  <a:schemeClr val="bg2">
                    <a:lumMod val="50000"/>
                  </a:schemeClr>
                </a:solidFill>
              </a:rPr>
              <a:t> 110-112 </a:t>
            </a:r>
          </a:p>
        </p:txBody>
      </p:sp>
      <p:pic>
        <p:nvPicPr>
          <p:cNvPr id="10" name="Picture 9">
            <a:extLst>
              <a:ext uri="{FF2B5EF4-FFF2-40B4-BE49-F238E27FC236}">
                <a16:creationId xmlns:a16="http://schemas.microsoft.com/office/drawing/2014/main" id="{F666B0FC-0798-4A4D-BDF5-F591CF14DB93}"/>
              </a:ext>
            </a:extLst>
          </p:cNvPr>
          <p:cNvPicPr>
            <a:picLocks noChangeAspect="1"/>
          </p:cNvPicPr>
          <p:nvPr/>
        </p:nvPicPr>
        <p:blipFill>
          <a:blip r:embed="rId2"/>
          <a:stretch>
            <a:fillRect/>
          </a:stretch>
        </p:blipFill>
        <p:spPr>
          <a:xfrm>
            <a:off x="2561772" y="2565607"/>
            <a:ext cx="5638800" cy="3166997"/>
          </a:xfrm>
          <a:prstGeom prst="rect">
            <a:avLst/>
          </a:prstGeom>
        </p:spPr>
      </p:pic>
    </p:spTree>
    <p:extLst>
      <p:ext uri="{BB962C8B-B14F-4D97-AF65-F5344CB8AC3E}">
        <p14:creationId xmlns:p14="http://schemas.microsoft.com/office/powerpoint/2010/main" val="12642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solidFill>
            <a:schemeClr val="accent6"/>
          </a:solidFill>
        </p:spPr>
        <p:txBody>
          <a:bodyPr/>
          <a:lstStyle/>
          <a:p>
            <a:r>
              <a:rPr lang="en-US" dirty="0">
                <a:solidFill>
                  <a:schemeClr val="bg1"/>
                </a:solidFill>
              </a:rPr>
              <a:t>CLASS EXERCISE</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13</a:t>
            </a:fld>
            <a:endParaRPr lang="en-US" dirty="0"/>
          </a:p>
        </p:txBody>
      </p:sp>
      <p:sp>
        <p:nvSpPr>
          <p:cNvPr id="5" name="Title 1">
            <a:extLst>
              <a:ext uri="{FF2B5EF4-FFF2-40B4-BE49-F238E27FC236}">
                <a16:creationId xmlns:a16="http://schemas.microsoft.com/office/drawing/2014/main" id="{5D2A31F8-F7F3-744C-BCC2-37A1BC448ED7}"/>
              </a:ext>
            </a:extLst>
          </p:cNvPr>
          <p:cNvSpPr txBox="1">
            <a:spLocks/>
          </p:cNvSpPr>
          <p:nvPr/>
        </p:nvSpPr>
        <p:spPr>
          <a:xfrm>
            <a:off x="838200" y="2004170"/>
            <a:ext cx="10515600" cy="334441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CREATE A WORK BREAK DOWN STRUCTURE</a:t>
            </a:r>
          </a:p>
          <a:p>
            <a:r>
              <a:rPr lang="en-US" dirty="0"/>
              <a:t>For… </a:t>
            </a:r>
          </a:p>
          <a:p>
            <a:endParaRPr lang="en-US" dirty="0"/>
          </a:p>
          <a:p>
            <a:pPr algn="ctr"/>
            <a:r>
              <a:rPr lang="en-US" sz="5200" b="1" dirty="0">
                <a:solidFill>
                  <a:schemeClr val="accent1">
                    <a:lumMod val="75000"/>
                  </a:schemeClr>
                </a:solidFill>
                <a:latin typeface="Engravers MT" panose="02090707080505020304" pitchFamily="18" charset="77"/>
              </a:rPr>
              <a:t>THANKSGIVINGS DAY</a:t>
            </a:r>
          </a:p>
          <a:p>
            <a:endParaRPr lang="en-US" dirty="0"/>
          </a:p>
          <a:p>
            <a:r>
              <a:rPr lang="en-US" dirty="0"/>
              <a:t>Include: Activities &amp; Meals</a:t>
            </a:r>
          </a:p>
          <a:p>
            <a:endParaRPr lang="en-US" dirty="0"/>
          </a:p>
        </p:txBody>
      </p:sp>
      <p:pic>
        <p:nvPicPr>
          <p:cNvPr id="3" name="Picture 2">
            <a:extLst>
              <a:ext uri="{FF2B5EF4-FFF2-40B4-BE49-F238E27FC236}">
                <a16:creationId xmlns:a16="http://schemas.microsoft.com/office/drawing/2014/main" id="{94E0913C-CCC9-B24F-8783-E018F9E0230A}"/>
              </a:ext>
            </a:extLst>
          </p:cNvPr>
          <p:cNvPicPr>
            <a:picLocks noChangeAspect="1"/>
          </p:cNvPicPr>
          <p:nvPr/>
        </p:nvPicPr>
        <p:blipFill>
          <a:blip r:embed="rId2"/>
          <a:stretch>
            <a:fillRect/>
          </a:stretch>
        </p:blipFill>
        <p:spPr>
          <a:xfrm>
            <a:off x="7108201" y="4117478"/>
            <a:ext cx="2313592" cy="935378"/>
          </a:xfrm>
          <a:prstGeom prst="rect">
            <a:avLst/>
          </a:prstGeom>
        </p:spPr>
      </p:pic>
      <p:pic>
        <p:nvPicPr>
          <p:cNvPr id="6" name="Picture 5">
            <a:extLst>
              <a:ext uri="{FF2B5EF4-FFF2-40B4-BE49-F238E27FC236}">
                <a16:creationId xmlns:a16="http://schemas.microsoft.com/office/drawing/2014/main" id="{DDF290FD-0ECE-B64E-BE0C-1A1177F9CF47}"/>
              </a:ext>
            </a:extLst>
          </p:cNvPr>
          <p:cNvPicPr>
            <a:picLocks noChangeAspect="1"/>
          </p:cNvPicPr>
          <p:nvPr/>
        </p:nvPicPr>
        <p:blipFill>
          <a:blip r:embed="rId3"/>
          <a:stretch>
            <a:fillRect/>
          </a:stretch>
        </p:blipFill>
        <p:spPr>
          <a:xfrm>
            <a:off x="9595413" y="4117478"/>
            <a:ext cx="1932007" cy="1932007"/>
          </a:xfrm>
          <a:prstGeom prst="rect">
            <a:avLst/>
          </a:prstGeom>
        </p:spPr>
      </p:pic>
      <p:pic>
        <p:nvPicPr>
          <p:cNvPr id="7" name="Picture 6">
            <a:extLst>
              <a:ext uri="{FF2B5EF4-FFF2-40B4-BE49-F238E27FC236}">
                <a16:creationId xmlns:a16="http://schemas.microsoft.com/office/drawing/2014/main" id="{4A962140-5AB5-D94D-BAEF-403653709C20}"/>
              </a:ext>
            </a:extLst>
          </p:cNvPr>
          <p:cNvPicPr>
            <a:picLocks noChangeAspect="1"/>
          </p:cNvPicPr>
          <p:nvPr/>
        </p:nvPicPr>
        <p:blipFill>
          <a:blip r:embed="rId4"/>
          <a:stretch>
            <a:fillRect/>
          </a:stretch>
        </p:blipFill>
        <p:spPr>
          <a:xfrm>
            <a:off x="7479139" y="5069888"/>
            <a:ext cx="1942654" cy="1293079"/>
          </a:xfrm>
          <a:prstGeom prst="rect">
            <a:avLst/>
          </a:prstGeom>
        </p:spPr>
      </p:pic>
      <p:pic>
        <p:nvPicPr>
          <p:cNvPr id="8" name="Picture 7">
            <a:extLst>
              <a:ext uri="{FF2B5EF4-FFF2-40B4-BE49-F238E27FC236}">
                <a16:creationId xmlns:a16="http://schemas.microsoft.com/office/drawing/2014/main" id="{4F93276C-F763-5845-97A3-E9AF76165604}"/>
              </a:ext>
            </a:extLst>
          </p:cNvPr>
          <p:cNvPicPr>
            <a:picLocks noChangeAspect="1"/>
          </p:cNvPicPr>
          <p:nvPr/>
        </p:nvPicPr>
        <p:blipFill>
          <a:blip r:embed="rId5"/>
          <a:stretch>
            <a:fillRect/>
          </a:stretch>
        </p:blipFill>
        <p:spPr>
          <a:xfrm>
            <a:off x="5605914" y="5209595"/>
            <a:ext cx="1786415" cy="1131210"/>
          </a:xfrm>
          <a:prstGeom prst="rect">
            <a:avLst/>
          </a:prstGeom>
        </p:spPr>
      </p:pic>
    </p:spTree>
    <p:extLst>
      <p:ext uri="{BB962C8B-B14F-4D97-AF65-F5344CB8AC3E}">
        <p14:creationId xmlns:p14="http://schemas.microsoft.com/office/powerpoint/2010/main" val="2225876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F8E32-1CC9-4B41-8F68-67B8FFAAB7AB}"/>
              </a:ext>
            </a:extLst>
          </p:cNvPr>
          <p:cNvSpPr>
            <a:spLocks noGrp="1"/>
          </p:cNvSpPr>
          <p:nvPr>
            <p:ph type="ftr" sz="quarter" idx="11"/>
          </p:nvPr>
        </p:nvSpPr>
        <p:spPr/>
        <p:txBody>
          <a:bodyPr/>
          <a:lstStyle/>
          <a:p>
            <a:r>
              <a:rPr lang="en-US"/>
              <a:t>Paul 680.03 - Agile Project Managment</a:t>
            </a:r>
          </a:p>
        </p:txBody>
      </p:sp>
      <p:sp>
        <p:nvSpPr>
          <p:cNvPr id="3" name="Slide Number Placeholder 2">
            <a:extLst>
              <a:ext uri="{FF2B5EF4-FFF2-40B4-BE49-F238E27FC236}">
                <a16:creationId xmlns:a16="http://schemas.microsoft.com/office/drawing/2014/main" id="{03090846-BD03-E644-B79B-B9A81F053B40}"/>
              </a:ext>
            </a:extLst>
          </p:cNvPr>
          <p:cNvSpPr>
            <a:spLocks noGrp="1"/>
          </p:cNvSpPr>
          <p:nvPr>
            <p:ph type="sldNum" sz="quarter" idx="12"/>
          </p:nvPr>
        </p:nvSpPr>
        <p:spPr/>
        <p:txBody>
          <a:bodyPr/>
          <a:lstStyle/>
          <a:p>
            <a:fld id="{25903A29-1C0C-5944-B4B1-7494691781F9}" type="slidenum">
              <a:rPr lang="en-US" smtClean="0"/>
              <a:t>14</a:t>
            </a:fld>
            <a:endParaRPr lang="en-US"/>
          </a:p>
        </p:txBody>
      </p:sp>
      <p:pic>
        <p:nvPicPr>
          <p:cNvPr id="4" name="Picture 3">
            <a:extLst>
              <a:ext uri="{FF2B5EF4-FFF2-40B4-BE49-F238E27FC236}">
                <a16:creationId xmlns:a16="http://schemas.microsoft.com/office/drawing/2014/main" id="{18259DC9-A534-B74E-85F4-FE39FE621DD1}"/>
              </a:ext>
            </a:extLst>
          </p:cNvPr>
          <p:cNvPicPr>
            <a:picLocks noChangeAspect="1"/>
          </p:cNvPicPr>
          <p:nvPr/>
        </p:nvPicPr>
        <p:blipFill>
          <a:blip r:embed="rId2"/>
          <a:stretch>
            <a:fillRect/>
          </a:stretch>
        </p:blipFill>
        <p:spPr>
          <a:xfrm>
            <a:off x="1204684" y="122464"/>
            <a:ext cx="9612993" cy="6138700"/>
          </a:xfrm>
          <a:prstGeom prst="rect">
            <a:avLst/>
          </a:prstGeom>
        </p:spPr>
      </p:pic>
    </p:spTree>
    <p:extLst>
      <p:ext uri="{BB962C8B-B14F-4D97-AF65-F5344CB8AC3E}">
        <p14:creationId xmlns:p14="http://schemas.microsoft.com/office/powerpoint/2010/main" val="389391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Estimation Techniques</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15</a:t>
            </a:fld>
            <a:endParaRPr lang="en-US" dirty="0"/>
          </a:p>
        </p:txBody>
      </p:sp>
      <p:graphicFrame>
        <p:nvGraphicFramePr>
          <p:cNvPr id="7" name="Content Placeholder 6">
            <a:extLst>
              <a:ext uri="{FF2B5EF4-FFF2-40B4-BE49-F238E27FC236}">
                <a16:creationId xmlns:a16="http://schemas.microsoft.com/office/drawing/2014/main" id="{5FF27F7E-1E89-214E-821A-3EA7CC9E3C53}"/>
              </a:ext>
            </a:extLst>
          </p:cNvPr>
          <p:cNvGraphicFramePr>
            <a:graphicFrameLocks noGrp="1"/>
          </p:cNvGraphicFramePr>
          <p:nvPr>
            <p:ph idx="1"/>
            <p:extLst>
              <p:ext uri="{D42A27DB-BD31-4B8C-83A1-F6EECF244321}">
                <p14:modId xmlns:p14="http://schemas.microsoft.com/office/powerpoint/2010/main" val="3074405378"/>
              </p:ext>
            </p:extLst>
          </p:nvPr>
        </p:nvGraphicFramePr>
        <p:xfrm>
          <a:off x="838200" y="1825625"/>
          <a:ext cx="10515600" cy="3850640"/>
        </p:xfrm>
        <a:graphic>
          <a:graphicData uri="http://schemas.openxmlformats.org/drawingml/2006/table">
            <a:tbl>
              <a:tblPr firstRow="1" bandRow="1">
                <a:tableStyleId>{5C22544A-7EE6-4342-B048-85BDC9FD1C3A}</a:tableStyleId>
              </a:tblPr>
              <a:tblGrid>
                <a:gridCol w="1973239">
                  <a:extLst>
                    <a:ext uri="{9D8B030D-6E8A-4147-A177-3AD203B41FA5}">
                      <a16:colId xmlns:a16="http://schemas.microsoft.com/office/drawing/2014/main" val="1248448279"/>
                    </a:ext>
                  </a:extLst>
                </a:gridCol>
                <a:gridCol w="8542361">
                  <a:extLst>
                    <a:ext uri="{9D8B030D-6E8A-4147-A177-3AD203B41FA5}">
                      <a16:colId xmlns:a16="http://schemas.microsoft.com/office/drawing/2014/main" val="4256578954"/>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13783049"/>
                  </a:ext>
                </a:extLst>
              </a:tr>
              <a:tr h="370840">
                <a:tc>
                  <a:txBody>
                    <a:bodyPr/>
                    <a:lstStyle/>
                    <a:p>
                      <a:r>
                        <a:rPr lang="en-US" dirty="0"/>
                        <a:t>Analogous</a:t>
                      </a:r>
                    </a:p>
                  </a:txBody>
                  <a:tcPr/>
                </a:tc>
                <a:tc>
                  <a:txBody>
                    <a:bodyPr/>
                    <a:lstStyle/>
                    <a:p>
                      <a:r>
                        <a:rPr lang="en-US" dirty="0"/>
                        <a:t>Estimates based on similar project tasks that were successfully completed in the past</a:t>
                      </a:r>
                    </a:p>
                  </a:txBody>
                  <a:tcPr/>
                </a:tc>
                <a:extLst>
                  <a:ext uri="{0D108BD9-81ED-4DB2-BD59-A6C34878D82A}">
                    <a16:rowId xmlns:a16="http://schemas.microsoft.com/office/drawing/2014/main" val="4135418348"/>
                  </a:ext>
                </a:extLst>
              </a:tr>
              <a:tr h="370840">
                <a:tc>
                  <a:txBody>
                    <a:bodyPr/>
                    <a:lstStyle/>
                    <a:p>
                      <a:r>
                        <a:rPr lang="en-US" dirty="0"/>
                        <a:t>Bottom-Up</a:t>
                      </a:r>
                    </a:p>
                  </a:txBody>
                  <a:tcPr/>
                </a:tc>
                <a:tc>
                  <a:txBody>
                    <a:bodyPr/>
                    <a:lstStyle/>
                    <a:p>
                      <a:r>
                        <a:rPr lang="en-US" dirty="0"/>
                        <a:t>Project Manager (PM) and Development Team estimate all of the lowest elements of the WBS related to the project that they are responsible to work on.</a:t>
                      </a:r>
                    </a:p>
                  </a:txBody>
                  <a:tcPr/>
                </a:tc>
                <a:extLst>
                  <a:ext uri="{0D108BD9-81ED-4DB2-BD59-A6C34878D82A}">
                    <a16:rowId xmlns:a16="http://schemas.microsoft.com/office/drawing/2014/main" val="3161181284"/>
                  </a:ext>
                </a:extLst>
              </a:tr>
              <a:tr h="370840">
                <a:tc>
                  <a:txBody>
                    <a:bodyPr/>
                    <a:lstStyle/>
                    <a:p>
                      <a:r>
                        <a:rPr lang="en-US" dirty="0"/>
                        <a:t>Top-Down</a:t>
                      </a:r>
                    </a:p>
                  </a:txBody>
                  <a:tcPr/>
                </a:tc>
                <a:tc>
                  <a:txBody>
                    <a:bodyPr/>
                    <a:lstStyle/>
                    <a:p>
                      <a:r>
                        <a:rPr lang="en-US" dirty="0"/>
                        <a:t>Using an Analogous approach only the higher levels of the WBS are estimated with the assumption that the lower level nodes of the WBS would generally sum up to that estimate</a:t>
                      </a:r>
                    </a:p>
                  </a:txBody>
                  <a:tcPr/>
                </a:tc>
                <a:extLst>
                  <a:ext uri="{0D108BD9-81ED-4DB2-BD59-A6C34878D82A}">
                    <a16:rowId xmlns:a16="http://schemas.microsoft.com/office/drawing/2014/main" val="4250741419"/>
                  </a:ext>
                </a:extLst>
              </a:tr>
              <a:tr h="370840">
                <a:tc>
                  <a:txBody>
                    <a:bodyPr/>
                    <a:lstStyle/>
                    <a:p>
                      <a:r>
                        <a:rPr lang="en-US" dirty="0"/>
                        <a:t>Delphi Technique</a:t>
                      </a:r>
                    </a:p>
                  </a:txBody>
                  <a:tcPr/>
                </a:tc>
                <a:tc>
                  <a:txBody>
                    <a:bodyPr/>
                    <a:lstStyle/>
                    <a:p>
                      <a:r>
                        <a:rPr lang="en-US" dirty="0"/>
                        <a:t>The Development Team Members meet and submit their estimates without the PM or management present.  Difficult to follow up on the estimates, and illustrates an possible issue with organizational culture</a:t>
                      </a:r>
                    </a:p>
                  </a:txBody>
                  <a:tcPr/>
                </a:tc>
                <a:extLst>
                  <a:ext uri="{0D108BD9-81ED-4DB2-BD59-A6C34878D82A}">
                    <a16:rowId xmlns:a16="http://schemas.microsoft.com/office/drawing/2014/main" val="981933948"/>
                  </a:ext>
                </a:extLst>
              </a:tr>
              <a:tr h="370840">
                <a:tc>
                  <a:txBody>
                    <a:bodyPr/>
                    <a:lstStyle/>
                    <a:p>
                      <a:r>
                        <a:rPr lang="en-US" dirty="0"/>
                        <a:t>Expert Opinion</a:t>
                      </a:r>
                    </a:p>
                  </a:txBody>
                  <a:tcPr/>
                </a:tc>
                <a:tc>
                  <a:txBody>
                    <a:bodyPr/>
                    <a:lstStyle/>
                    <a:p>
                      <a:r>
                        <a:rPr lang="en-US" dirty="0"/>
                        <a:t>Someone other than the Development Team who is doing the development will provide the estimate.  This is typically done to save time and is more simple.</a:t>
                      </a:r>
                    </a:p>
                  </a:txBody>
                  <a:tcPr/>
                </a:tc>
                <a:extLst>
                  <a:ext uri="{0D108BD9-81ED-4DB2-BD59-A6C34878D82A}">
                    <a16:rowId xmlns:a16="http://schemas.microsoft.com/office/drawing/2014/main" val="483984258"/>
                  </a:ext>
                </a:extLst>
              </a:tr>
            </a:tbl>
          </a:graphicData>
        </a:graphic>
      </p:graphicFrame>
      <p:sp>
        <p:nvSpPr>
          <p:cNvPr id="8" name="TextBox 7">
            <a:extLst>
              <a:ext uri="{FF2B5EF4-FFF2-40B4-BE49-F238E27FC236}">
                <a16:creationId xmlns:a16="http://schemas.microsoft.com/office/drawing/2014/main" id="{3E0013E4-E011-6E4C-B703-47A17528D7FE}"/>
              </a:ext>
            </a:extLst>
          </p:cNvPr>
          <p:cNvSpPr txBox="1"/>
          <p:nvPr/>
        </p:nvSpPr>
        <p:spPr>
          <a:xfrm>
            <a:off x="363557" y="5834950"/>
            <a:ext cx="10610918" cy="369332"/>
          </a:xfrm>
          <a:prstGeom prst="rect">
            <a:avLst/>
          </a:prstGeom>
          <a:noFill/>
        </p:spPr>
        <p:txBody>
          <a:bodyPr wrap="none" rtlCol="0">
            <a:spAutoFit/>
          </a:bodyPr>
          <a:lstStyle/>
          <a:p>
            <a:r>
              <a:rPr lang="en-US" i="1" dirty="0">
                <a:solidFill>
                  <a:schemeClr val="bg2">
                    <a:lumMod val="50000"/>
                  </a:schemeClr>
                </a:solidFill>
              </a:rPr>
              <a:t>* Additional estimation techniques are described in Project Management Answer Book by Jeff Furman, Chapter 5</a:t>
            </a:r>
          </a:p>
        </p:txBody>
      </p:sp>
    </p:spTree>
    <p:extLst>
      <p:ext uri="{BB962C8B-B14F-4D97-AF65-F5344CB8AC3E}">
        <p14:creationId xmlns:p14="http://schemas.microsoft.com/office/powerpoint/2010/main" val="3409555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Project Planning</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p:txBody>
          <a:bodyPr/>
          <a:lstStyle/>
          <a:p>
            <a:pPr marL="0" indent="0">
              <a:buNone/>
            </a:pPr>
            <a:r>
              <a:rPr lang="en-US" dirty="0"/>
              <a:t>Network Node Diagram</a:t>
            </a:r>
          </a:p>
          <a:p>
            <a:pPr marL="457200" lvl="1" indent="0">
              <a:buNone/>
            </a:pPr>
            <a:r>
              <a:rPr lang="en-US" dirty="0"/>
              <a:t>- A flow diagram that illustrates the sequence of activities (predecessors, successors, and dependencies)  required for various portions of the </a:t>
            </a:r>
            <a:r>
              <a:rPr lang="en-US" dirty="0" err="1"/>
              <a:t>proeject</a:t>
            </a:r>
            <a:endParaRPr lang="en-US" dirty="0"/>
          </a:p>
          <a:p>
            <a:pPr marL="0" indent="0">
              <a:buNone/>
            </a:pPr>
            <a:endParaRPr lang="en-US" dirty="0"/>
          </a:p>
          <a:p>
            <a:pPr marL="0" indent="0">
              <a:buNone/>
            </a:pPr>
            <a:r>
              <a:rPr lang="en-US" dirty="0"/>
              <a:t>CRITICAL PATH</a:t>
            </a:r>
          </a:p>
          <a:p>
            <a:pPr marL="457200" lvl="1" indent="0">
              <a:buNone/>
            </a:pPr>
            <a:r>
              <a:rPr lang="en-US" dirty="0"/>
              <a:t>- A chain of activities that represent the longest path/duration of activities for the project</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16</a:t>
            </a:fld>
            <a:endParaRPr lang="en-US" dirty="0"/>
          </a:p>
        </p:txBody>
      </p:sp>
    </p:spTree>
    <p:extLst>
      <p:ext uri="{BB962C8B-B14F-4D97-AF65-F5344CB8AC3E}">
        <p14:creationId xmlns:p14="http://schemas.microsoft.com/office/powerpoint/2010/main" val="1557715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252768" y="-17645"/>
            <a:ext cx="10515600" cy="1325563"/>
          </a:xfrm>
        </p:spPr>
        <p:txBody>
          <a:bodyPr/>
          <a:lstStyle/>
          <a:p>
            <a:r>
              <a:rPr lang="en-US" dirty="0"/>
              <a:t>Project Planning  Activity Constraints</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17</a:t>
            </a:fld>
            <a:endParaRPr lang="en-US" dirty="0"/>
          </a:p>
        </p:txBody>
      </p:sp>
      <p:sp>
        <p:nvSpPr>
          <p:cNvPr id="8" name="Rectangle 7">
            <a:extLst>
              <a:ext uri="{FF2B5EF4-FFF2-40B4-BE49-F238E27FC236}">
                <a16:creationId xmlns:a16="http://schemas.microsoft.com/office/drawing/2014/main" id="{C7A653C9-5C95-3042-BC0D-A4020B72CC1B}"/>
              </a:ext>
            </a:extLst>
          </p:cNvPr>
          <p:cNvSpPr/>
          <p:nvPr/>
        </p:nvSpPr>
        <p:spPr>
          <a:xfrm>
            <a:off x="5434937" y="1525836"/>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Buy Land</a:t>
            </a:r>
          </a:p>
        </p:txBody>
      </p:sp>
      <p:cxnSp>
        <p:nvCxnSpPr>
          <p:cNvPr id="10" name="Straight Arrow Connector 9">
            <a:extLst>
              <a:ext uri="{FF2B5EF4-FFF2-40B4-BE49-F238E27FC236}">
                <a16:creationId xmlns:a16="http://schemas.microsoft.com/office/drawing/2014/main" id="{C5A9C320-F8F2-204E-BE30-26F3DA4392B0}"/>
              </a:ext>
            </a:extLst>
          </p:cNvPr>
          <p:cNvCxnSpPr>
            <a:stCxn id="8" idx="3"/>
          </p:cNvCxnSpPr>
          <p:nvPr/>
        </p:nvCxnSpPr>
        <p:spPr>
          <a:xfrm>
            <a:off x="6403928" y="1880678"/>
            <a:ext cx="1023582" cy="0"/>
          </a:xfrm>
          <a:prstGeom prst="straightConnector1">
            <a:avLst/>
          </a:prstGeom>
          <a:ln>
            <a:solidFill>
              <a:srgbClr val="292929"/>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D4CF74-5B6E-BD47-809E-176D50C99B5D}"/>
              </a:ext>
            </a:extLst>
          </p:cNvPr>
          <p:cNvSpPr/>
          <p:nvPr/>
        </p:nvSpPr>
        <p:spPr>
          <a:xfrm>
            <a:off x="7422961" y="1525836"/>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 Land</a:t>
            </a:r>
          </a:p>
        </p:txBody>
      </p:sp>
      <p:sp>
        <p:nvSpPr>
          <p:cNvPr id="12" name="Rectangle 11">
            <a:extLst>
              <a:ext uri="{FF2B5EF4-FFF2-40B4-BE49-F238E27FC236}">
                <a16:creationId xmlns:a16="http://schemas.microsoft.com/office/drawing/2014/main" id="{9EB787B7-F365-AB44-9F17-CB8DAAA56FEA}"/>
              </a:ext>
            </a:extLst>
          </p:cNvPr>
          <p:cNvSpPr/>
          <p:nvPr/>
        </p:nvSpPr>
        <p:spPr>
          <a:xfrm>
            <a:off x="5502893" y="2666529"/>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Dig Trench</a:t>
            </a:r>
          </a:p>
        </p:txBody>
      </p:sp>
      <p:sp>
        <p:nvSpPr>
          <p:cNvPr id="14" name="Rectangle 13">
            <a:extLst>
              <a:ext uri="{FF2B5EF4-FFF2-40B4-BE49-F238E27FC236}">
                <a16:creationId xmlns:a16="http://schemas.microsoft.com/office/drawing/2014/main" id="{82539DB5-1859-9C43-8EC8-D56900C66561}"/>
              </a:ext>
            </a:extLst>
          </p:cNvPr>
          <p:cNvSpPr/>
          <p:nvPr/>
        </p:nvSpPr>
        <p:spPr>
          <a:xfrm>
            <a:off x="7490916" y="2707637"/>
            <a:ext cx="1325538"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Excess Dirt</a:t>
            </a:r>
          </a:p>
        </p:txBody>
      </p:sp>
      <p:cxnSp>
        <p:nvCxnSpPr>
          <p:cNvPr id="16" name="Elbow Connector 15">
            <a:extLst>
              <a:ext uri="{FF2B5EF4-FFF2-40B4-BE49-F238E27FC236}">
                <a16:creationId xmlns:a16="http://schemas.microsoft.com/office/drawing/2014/main" id="{DA0C32EE-72E5-A745-9431-5FCF562146AA}"/>
              </a:ext>
            </a:extLst>
          </p:cNvPr>
          <p:cNvCxnSpPr>
            <a:cxnSpLocks/>
            <a:stCxn id="12" idx="1"/>
            <a:endCxn id="14" idx="1"/>
          </p:cNvCxnSpPr>
          <p:nvPr/>
        </p:nvCxnSpPr>
        <p:spPr>
          <a:xfrm rot="10800000" flipH="1" flipV="1">
            <a:off x="5502892" y="3021371"/>
            <a:ext cx="1988023" cy="41108"/>
          </a:xfrm>
          <a:prstGeom prst="bentConnector5">
            <a:avLst>
              <a:gd name="adj1" fmla="val -11499"/>
              <a:gd name="adj2" fmla="val -1419291"/>
              <a:gd name="adj3" fmla="val 74371"/>
            </a:avLst>
          </a:prstGeom>
          <a:ln>
            <a:solidFill>
              <a:srgbClr val="292929"/>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479746-ECDA-4D4F-A400-CC73CF1A150F}"/>
              </a:ext>
            </a:extLst>
          </p:cNvPr>
          <p:cNvSpPr/>
          <p:nvPr/>
        </p:nvSpPr>
        <p:spPr>
          <a:xfrm>
            <a:off x="5502893" y="3850491"/>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Cut Onions</a:t>
            </a:r>
          </a:p>
        </p:txBody>
      </p:sp>
      <p:sp>
        <p:nvSpPr>
          <p:cNvPr id="23" name="Rectangle 22">
            <a:extLst>
              <a:ext uri="{FF2B5EF4-FFF2-40B4-BE49-F238E27FC236}">
                <a16:creationId xmlns:a16="http://schemas.microsoft.com/office/drawing/2014/main" id="{8A881EF0-6391-5646-BCE9-0691C56E228F}"/>
              </a:ext>
            </a:extLst>
          </p:cNvPr>
          <p:cNvSpPr/>
          <p:nvPr/>
        </p:nvSpPr>
        <p:spPr>
          <a:xfrm>
            <a:off x="7286485" y="3937041"/>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Cut Carrots</a:t>
            </a:r>
          </a:p>
        </p:txBody>
      </p:sp>
      <p:cxnSp>
        <p:nvCxnSpPr>
          <p:cNvPr id="24" name="Elbow Connector 23">
            <a:extLst>
              <a:ext uri="{FF2B5EF4-FFF2-40B4-BE49-F238E27FC236}">
                <a16:creationId xmlns:a16="http://schemas.microsoft.com/office/drawing/2014/main" id="{7B1D7391-2DB1-CF40-8C24-048BB7A64678}"/>
              </a:ext>
            </a:extLst>
          </p:cNvPr>
          <p:cNvCxnSpPr>
            <a:cxnSpLocks/>
            <a:endCxn id="23" idx="3"/>
          </p:cNvCxnSpPr>
          <p:nvPr/>
        </p:nvCxnSpPr>
        <p:spPr>
          <a:xfrm>
            <a:off x="6471884" y="4247517"/>
            <a:ext cx="1783592" cy="44366"/>
          </a:xfrm>
          <a:prstGeom prst="bentConnector5">
            <a:avLst>
              <a:gd name="adj1" fmla="val 22836"/>
              <a:gd name="adj2" fmla="val -1215066"/>
              <a:gd name="adj3" fmla="val 112817"/>
            </a:avLst>
          </a:prstGeom>
          <a:ln>
            <a:solidFill>
              <a:srgbClr val="292929"/>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99F3E53-4348-034F-8073-F1310892F8FC}"/>
              </a:ext>
            </a:extLst>
          </p:cNvPr>
          <p:cNvSpPr/>
          <p:nvPr/>
        </p:nvSpPr>
        <p:spPr>
          <a:xfrm>
            <a:off x="5344095" y="5082156"/>
            <a:ext cx="968991"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Empty House</a:t>
            </a:r>
          </a:p>
        </p:txBody>
      </p:sp>
      <p:sp>
        <p:nvSpPr>
          <p:cNvPr id="44" name="Rectangle 43">
            <a:extLst>
              <a:ext uri="{FF2B5EF4-FFF2-40B4-BE49-F238E27FC236}">
                <a16:creationId xmlns:a16="http://schemas.microsoft.com/office/drawing/2014/main" id="{181218E2-52E8-AF4C-9715-16627DDE5AD0}"/>
              </a:ext>
            </a:extLst>
          </p:cNvPr>
          <p:cNvSpPr/>
          <p:nvPr/>
        </p:nvSpPr>
        <p:spPr>
          <a:xfrm>
            <a:off x="6765739" y="5132494"/>
            <a:ext cx="1450356" cy="7096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Purchase Contract </a:t>
            </a:r>
          </a:p>
        </p:txBody>
      </p:sp>
      <p:cxnSp>
        <p:nvCxnSpPr>
          <p:cNvPr id="45" name="Elbow Connector 44">
            <a:extLst>
              <a:ext uri="{FF2B5EF4-FFF2-40B4-BE49-F238E27FC236}">
                <a16:creationId xmlns:a16="http://schemas.microsoft.com/office/drawing/2014/main" id="{E7CFEF1E-73BF-C542-AB3B-04447F9A0224}"/>
              </a:ext>
            </a:extLst>
          </p:cNvPr>
          <p:cNvCxnSpPr>
            <a:cxnSpLocks/>
            <a:stCxn id="43" idx="1"/>
            <a:endCxn id="44" idx="3"/>
          </p:cNvCxnSpPr>
          <p:nvPr/>
        </p:nvCxnSpPr>
        <p:spPr>
          <a:xfrm rot="10800000" flipH="1" flipV="1">
            <a:off x="5344095" y="5436998"/>
            <a:ext cx="2872000" cy="50338"/>
          </a:xfrm>
          <a:prstGeom prst="bentConnector5">
            <a:avLst>
              <a:gd name="adj1" fmla="val -7960"/>
              <a:gd name="adj2" fmla="val 1259049"/>
              <a:gd name="adj3" fmla="val 107960"/>
            </a:avLst>
          </a:prstGeom>
          <a:ln>
            <a:solidFill>
              <a:srgbClr val="292929"/>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8ADCCA-B6C2-8340-BE9D-951ED787D54A}"/>
              </a:ext>
            </a:extLst>
          </p:cNvPr>
          <p:cNvSpPr txBox="1"/>
          <p:nvPr/>
        </p:nvSpPr>
        <p:spPr>
          <a:xfrm>
            <a:off x="3179928" y="1694379"/>
            <a:ext cx="1735283" cy="400110"/>
          </a:xfrm>
          <a:prstGeom prst="rect">
            <a:avLst/>
          </a:prstGeom>
          <a:noFill/>
        </p:spPr>
        <p:txBody>
          <a:bodyPr wrap="none" rtlCol="0">
            <a:spAutoFit/>
          </a:bodyPr>
          <a:lstStyle/>
          <a:p>
            <a:r>
              <a:rPr lang="en-US" sz="2000" b="1" dirty="0">
                <a:solidFill>
                  <a:srgbClr val="31538F"/>
                </a:solidFill>
              </a:rPr>
              <a:t>FINISH - START</a:t>
            </a:r>
          </a:p>
        </p:txBody>
      </p:sp>
      <p:sp>
        <p:nvSpPr>
          <p:cNvPr id="54" name="TextBox 53">
            <a:extLst>
              <a:ext uri="{FF2B5EF4-FFF2-40B4-BE49-F238E27FC236}">
                <a16:creationId xmlns:a16="http://schemas.microsoft.com/office/drawing/2014/main" id="{26835E5F-24D3-7E4D-8B3B-44B73032CBC3}"/>
              </a:ext>
            </a:extLst>
          </p:cNvPr>
          <p:cNvSpPr txBox="1"/>
          <p:nvPr/>
        </p:nvSpPr>
        <p:spPr>
          <a:xfrm>
            <a:off x="3229260" y="2877813"/>
            <a:ext cx="1678088" cy="400110"/>
          </a:xfrm>
          <a:prstGeom prst="rect">
            <a:avLst/>
          </a:prstGeom>
          <a:noFill/>
        </p:spPr>
        <p:txBody>
          <a:bodyPr wrap="none" rtlCol="0">
            <a:spAutoFit/>
          </a:bodyPr>
          <a:lstStyle/>
          <a:p>
            <a:r>
              <a:rPr lang="en-US" sz="2000" b="1" dirty="0">
                <a:solidFill>
                  <a:srgbClr val="31538F"/>
                </a:solidFill>
              </a:rPr>
              <a:t>START - START</a:t>
            </a:r>
          </a:p>
        </p:txBody>
      </p:sp>
      <p:sp>
        <p:nvSpPr>
          <p:cNvPr id="58" name="TextBox 57">
            <a:extLst>
              <a:ext uri="{FF2B5EF4-FFF2-40B4-BE49-F238E27FC236}">
                <a16:creationId xmlns:a16="http://schemas.microsoft.com/office/drawing/2014/main" id="{7FCFF507-CAE0-F34A-8652-CCF6DCDD5289}"/>
              </a:ext>
            </a:extLst>
          </p:cNvPr>
          <p:cNvSpPr txBox="1"/>
          <p:nvPr/>
        </p:nvSpPr>
        <p:spPr>
          <a:xfrm>
            <a:off x="3229260" y="4047701"/>
            <a:ext cx="1792478" cy="400110"/>
          </a:xfrm>
          <a:prstGeom prst="rect">
            <a:avLst/>
          </a:prstGeom>
          <a:noFill/>
        </p:spPr>
        <p:txBody>
          <a:bodyPr wrap="none" rtlCol="0">
            <a:spAutoFit/>
          </a:bodyPr>
          <a:lstStyle/>
          <a:p>
            <a:r>
              <a:rPr lang="en-US" sz="2000" b="1" dirty="0">
                <a:solidFill>
                  <a:srgbClr val="31538F"/>
                </a:solidFill>
              </a:rPr>
              <a:t>FINISH - FINISH</a:t>
            </a:r>
          </a:p>
        </p:txBody>
      </p:sp>
      <p:sp>
        <p:nvSpPr>
          <p:cNvPr id="59" name="TextBox 58">
            <a:extLst>
              <a:ext uri="{FF2B5EF4-FFF2-40B4-BE49-F238E27FC236}">
                <a16:creationId xmlns:a16="http://schemas.microsoft.com/office/drawing/2014/main" id="{C51D7B8E-91CA-B949-B4F8-27592A6D2BEE}"/>
              </a:ext>
            </a:extLst>
          </p:cNvPr>
          <p:cNvSpPr txBox="1"/>
          <p:nvPr/>
        </p:nvSpPr>
        <p:spPr>
          <a:xfrm>
            <a:off x="3229260" y="5217589"/>
            <a:ext cx="1735283" cy="400110"/>
          </a:xfrm>
          <a:prstGeom prst="rect">
            <a:avLst/>
          </a:prstGeom>
          <a:noFill/>
        </p:spPr>
        <p:txBody>
          <a:bodyPr wrap="none" rtlCol="0">
            <a:spAutoFit/>
          </a:bodyPr>
          <a:lstStyle/>
          <a:p>
            <a:r>
              <a:rPr lang="en-US" sz="2000" b="1" dirty="0">
                <a:solidFill>
                  <a:srgbClr val="31538F"/>
                </a:solidFill>
              </a:rPr>
              <a:t>START - FINISH</a:t>
            </a:r>
          </a:p>
        </p:txBody>
      </p:sp>
    </p:spTree>
    <p:extLst>
      <p:ext uri="{BB962C8B-B14F-4D97-AF65-F5344CB8AC3E}">
        <p14:creationId xmlns:p14="http://schemas.microsoft.com/office/powerpoint/2010/main" val="242078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Project Planning – Arrow Diagram Method</a:t>
            </a:r>
          </a:p>
        </p:txBody>
      </p:sp>
      <p:pic>
        <p:nvPicPr>
          <p:cNvPr id="6" name="Content Placeholder 5">
            <a:extLst>
              <a:ext uri="{FF2B5EF4-FFF2-40B4-BE49-F238E27FC236}">
                <a16:creationId xmlns:a16="http://schemas.microsoft.com/office/drawing/2014/main" id="{432E78D5-9E77-1748-BB4B-14270D302392}"/>
              </a:ext>
            </a:extLst>
          </p:cNvPr>
          <p:cNvPicPr>
            <a:picLocks noGrp="1" noChangeAspect="1"/>
          </p:cNvPicPr>
          <p:nvPr>
            <p:ph idx="1"/>
          </p:nvPr>
        </p:nvPicPr>
        <p:blipFill>
          <a:blip r:embed="rId2"/>
          <a:stretch>
            <a:fillRect/>
          </a:stretch>
        </p:blipFill>
        <p:spPr>
          <a:xfrm>
            <a:off x="1095707" y="1690688"/>
            <a:ext cx="4432300" cy="3390900"/>
          </a:xfrm>
          <a:prstGeom prst="rect">
            <a:avLst/>
          </a:prstGeom>
        </p:spPr>
      </p:pic>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18</a:t>
            </a:fld>
            <a:endParaRPr lang="en-US" dirty="0"/>
          </a:p>
        </p:txBody>
      </p:sp>
      <p:sp>
        <p:nvSpPr>
          <p:cNvPr id="7" name="TextBox 6">
            <a:extLst>
              <a:ext uri="{FF2B5EF4-FFF2-40B4-BE49-F238E27FC236}">
                <a16:creationId xmlns:a16="http://schemas.microsoft.com/office/drawing/2014/main" id="{9363CA07-9A53-ED4C-837E-5A8A4F4D1BD0}"/>
              </a:ext>
            </a:extLst>
          </p:cNvPr>
          <p:cNvSpPr txBox="1"/>
          <p:nvPr/>
        </p:nvSpPr>
        <p:spPr>
          <a:xfrm>
            <a:off x="6154903" y="2649496"/>
            <a:ext cx="4572000" cy="1200329"/>
          </a:xfrm>
          <a:prstGeom prst="rect">
            <a:avLst/>
          </a:prstGeom>
          <a:noFill/>
        </p:spPr>
        <p:txBody>
          <a:bodyPr wrap="square" rtlCol="0">
            <a:spAutoFit/>
          </a:bodyPr>
          <a:lstStyle/>
          <a:p>
            <a:r>
              <a:rPr lang="en-US" dirty="0"/>
              <a:t>Paths:		Duration</a:t>
            </a:r>
          </a:p>
          <a:p>
            <a:r>
              <a:rPr lang="en-US" dirty="0"/>
              <a:t>Start-A-B-Finish	     4</a:t>
            </a:r>
          </a:p>
          <a:p>
            <a:r>
              <a:rPr lang="en-US" b="1" dirty="0">
                <a:solidFill>
                  <a:srgbClr val="FF0000"/>
                </a:solidFill>
              </a:rPr>
              <a:t>Start-C-D-Finish	     7	CRITICAL PATH</a:t>
            </a:r>
          </a:p>
          <a:p>
            <a:r>
              <a:rPr lang="en-US" dirty="0"/>
              <a:t>Start-C-B-Finish	     4</a:t>
            </a:r>
          </a:p>
        </p:txBody>
      </p:sp>
    </p:spTree>
    <p:extLst>
      <p:ext uri="{BB962C8B-B14F-4D97-AF65-F5344CB8AC3E}">
        <p14:creationId xmlns:p14="http://schemas.microsoft.com/office/powerpoint/2010/main" val="3525825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solidFill>
            <a:schemeClr val="accent6"/>
          </a:solidFill>
        </p:spPr>
        <p:txBody>
          <a:bodyPr/>
          <a:lstStyle/>
          <a:p>
            <a:r>
              <a:rPr lang="en-US" dirty="0">
                <a:solidFill>
                  <a:schemeClr val="bg1"/>
                </a:solidFill>
              </a:rPr>
              <a:t>CLASS EXERCISE</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19</a:t>
            </a:fld>
            <a:endParaRPr lang="en-US" dirty="0"/>
          </a:p>
        </p:txBody>
      </p:sp>
      <p:sp>
        <p:nvSpPr>
          <p:cNvPr id="5" name="Title 1">
            <a:extLst>
              <a:ext uri="{FF2B5EF4-FFF2-40B4-BE49-F238E27FC236}">
                <a16:creationId xmlns:a16="http://schemas.microsoft.com/office/drawing/2014/main" id="{5D2A31F8-F7F3-744C-BCC2-37A1BC448ED7}"/>
              </a:ext>
            </a:extLst>
          </p:cNvPr>
          <p:cNvSpPr txBox="1">
            <a:spLocks/>
          </p:cNvSpPr>
          <p:nvPr/>
        </p:nvSpPr>
        <p:spPr>
          <a:xfrm>
            <a:off x="838200" y="2004171"/>
            <a:ext cx="10515600" cy="144871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CREATE A NETWORK DIAGRAM BASED ON YOUR ONE OF YOUR FIRST LEVELS OF YOUR THANKSGIVING DAY WBS</a:t>
            </a:r>
          </a:p>
          <a:p>
            <a:endParaRPr lang="en-US" dirty="0"/>
          </a:p>
        </p:txBody>
      </p:sp>
      <p:pic>
        <p:nvPicPr>
          <p:cNvPr id="9" name="Content Placeholder 5">
            <a:extLst>
              <a:ext uri="{FF2B5EF4-FFF2-40B4-BE49-F238E27FC236}">
                <a16:creationId xmlns:a16="http://schemas.microsoft.com/office/drawing/2014/main" id="{8BE3ADEA-AF21-AB43-82A4-89A2336AC494}"/>
              </a:ext>
            </a:extLst>
          </p:cNvPr>
          <p:cNvPicPr>
            <a:picLocks noGrp="1" noChangeAspect="1"/>
          </p:cNvPicPr>
          <p:nvPr>
            <p:ph idx="1"/>
          </p:nvPr>
        </p:nvPicPr>
        <p:blipFill>
          <a:blip r:embed="rId2"/>
          <a:stretch>
            <a:fillRect/>
          </a:stretch>
        </p:blipFill>
        <p:spPr>
          <a:xfrm>
            <a:off x="4162566" y="3800282"/>
            <a:ext cx="3262479" cy="2495937"/>
          </a:xfrm>
          <a:prstGeom prst="rect">
            <a:avLst/>
          </a:prstGeom>
        </p:spPr>
      </p:pic>
      <p:sp>
        <p:nvSpPr>
          <p:cNvPr id="10" name="Oval 9">
            <a:extLst>
              <a:ext uri="{FF2B5EF4-FFF2-40B4-BE49-F238E27FC236}">
                <a16:creationId xmlns:a16="http://schemas.microsoft.com/office/drawing/2014/main" id="{3E7A7881-86C9-3E4F-BF9E-0CE37734CA5E}"/>
              </a:ext>
            </a:extLst>
          </p:cNvPr>
          <p:cNvSpPr/>
          <p:nvPr/>
        </p:nvSpPr>
        <p:spPr>
          <a:xfrm>
            <a:off x="5349923" y="3998794"/>
            <a:ext cx="272955" cy="30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A24700-49CB-3B4A-B5DF-DF0420C89143}"/>
              </a:ext>
            </a:extLst>
          </p:cNvPr>
          <p:cNvSpPr/>
          <p:nvPr/>
        </p:nvSpPr>
        <p:spPr>
          <a:xfrm>
            <a:off x="6141300" y="4067032"/>
            <a:ext cx="272955" cy="30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62C59D-D940-6643-9758-95008D53F5C1}"/>
              </a:ext>
            </a:extLst>
          </p:cNvPr>
          <p:cNvSpPr/>
          <p:nvPr/>
        </p:nvSpPr>
        <p:spPr>
          <a:xfrm>
            <a:off x="6141300" y="5788924"/>
            <a:ext cx="355228" cy="285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91DDE5-D67E-7C43-966F-C869BF434368}"/>
              </a:ext>
            </a:extLst>
          </p:cNvPr>
          <p:cNvSpPr/>
          <p:nvPr/>
        </p:nvSpPr>
        <p:spPr>
          <a:xfrm>
            <a:off x="5349923" y="5762480"/>
            <a:ext cx="355228" cy="285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79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What is a Project?</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838200" y="1549854"/>
            <a:ext cx="10515600" cy="1657804"/>
          </a:xfrm>
          <a:ln>
            <a:solidFill>
              <a:schemeClr val="tx1"/>
            </a:solidFill>
          </a:ln>
        </p:spPr>
        <p:txBody>
          <a:bodyPr/>
          <a:lstStyle/>
          <a:p>
            <a:pPr marL="0" indent="0">
              <a:buNone/>
            </a:pPr>
            <a:r>
              <a:rPr lang="en-US" dirty="0"/>
              <a:t>A unique process, consisting of a set of coordinated and controlled activities with start and finish dates, undertaken to achieve an objectives conforming to specific requirements, including constraints of time, cost and resources.</a:t>
            </a:r>
            <a:r>
              <a:rPr lang="en-US" baseline="30000" dirty="0"/>
              <a:t>1</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2</a:t>
            </a:fld>
            <a:endParaRPr lang="en-US" dirty="0"/>
          </a:p>
        </p:txBody>
      </p:sp>
      <p:sp>
        <p:nvSpPr>
          <p:cNvPr id="5" name="TextBox 4">
            <a:extLst>
              <a:ext uri="{FF2B5EF4-FFF2-40B4-BE49-F238E27FC236}">
                <a16:creationId xmlns:a16="http://schemas.microsoft.com/office/drawing/2014/main" id="{3826B1C7-4C35-9F43-BA60-6759B0AB511B}"/>
              </a:ext>
            </a:extLst>
          </p:cNvPr>
          <p:cNvSpPr txBox="1"/>
          <p:nvPr/>
        </p:nvSpPr>
        <p:spPr>
          <a:xfrm>
            <a:off x="4167984" y="5834743"/>
            <a:ext cx="7951216" cy="215444"/>
          </a:xfrm>
          <a:prstGeom prst="rect">
            <a:avLst/>
          </a:prstGeom>
          <a:noFill/>
        </p:spPr>
        <p:txBody>
          <a:bodyPr wrap="none" rtlCol="0">
            <a:spAutoFit/>
          </a:bodyPr>
          <a:lstStyle/>
          <a:p>
            <a:r>
              <a:rPr lang="en-US" sz="800" i="1" dirty="0">
                <a:solidFill>
                  <a:schemeClr val="bg1">
                    <a:lumMod val="65000"/>
                  </a:schemeClr>
                </a:solidFill>
              </a:rPr>
              <a:t>1- Project Management, Planning and Control : Managing Engineering, Construction and Manufacturing Projects to PMI, APM and BSI Standards</a:t>
            </a:r>
            <a:r>
              <a:rPr lang="en-US" sz="800" dirty="0">
                <a:solidFill>
                  <a:schemeClr val="bg1">
                    <a:lumMod val="65000"/>
                  </a:schemeClr>
                </a:solidFill>
              </a:rPr>
              <a:t>, Elsevier Science &amp; Technology, 2013, pg. 1</a:t>
            </a:r>
          </a:p>
        </p:txBody>
      </p:sp>
      <p:sp>
        <p:nvSpPr>
          <p:cNvPr id="6" name="TextBox 5">
            <a:extLst>
              <a:ext uri="{FF2B5EF4-FFF2-40B4-BE49-F238E27FC236}">
                <a16:creationId xmlns:a16="http://schemas.microsoft.com/office/drawing/2014/main" id="{18688961-4313-7F4F-83AD-F7E8BB18445C}"/>
              </a:ext>
            </a:extLst>
          </p:cNvPr>
          <p:cNvSpPr txBox="1"/>
          <p:nvPr/>
        </p:nvSpPr>
        <p:spPr>
          <a:xfrm>
            <a:off x="4167984" y="6077807"/>
            <a:ext cx="4435830" cy="246221"/>
          </a:xfrm>
          <a:prstGeom prst="rect">
            <a:avLst/>
          </a:prstGeom>
          <a:noFill/>
        </p:spPr>
        <p:txBody>
          <a:bodyPr wrap="none" rtlCol="0">
            <a:spAutoFit/>
          </a:bodyPr>
          <a:lstStyle/>
          <a:p>
            <a:r>
              <a:rPr lang="en-US" sz="1000" i="1" dirty="0">
                <a:solidFill>
                  <a:schemeClr val="bg1">
                    <a:lumMod val="65000"/>
                  </a:schemeClr>
                </a:solidFill>
              </a:rPr>
              <a:t>2. T</a:t>
            </a:r>
            <a:r>
              <a:rPr lang="en-US" sz="1000" dirty="0">
                <a:solidFill>
                  <a:schemeClr val="bg1">
                    <a:lumMod val="65000"/>
                  </a:schemeClr>
                </a:solidFill>
              </a:rPr>
              <a:t>he Project Management Answer Book, 2nd Edition by Jeff Ferman, Chap 1, Q1</a:t>
            </a:r>
            <a:r>
              <a:rPr lang="en-US" sz="200" dirty="0">
                <a:solidFill>
                  <a:schemeClr val="bg1">
                    <a:lumMod val="65000"/>
                  </a:schemeClr>
                </a:solidFill>
              </a:rPr>
              <a:t> </a:t>
            </a:r>
            <a:endParaRPr lang="en-US" sz="1000" dirty="0">
              <a:solidFill>
                <a:schemeClr val="bg1">
                  <a:lumMod val="65000"/>
                </a:schemeClr>
              </a:solidFill>
            </a:endParaRPr>
          </a:p>
        </p:txBody>
      </p:sp>
      <p:sp>
        <p:nvSpPr>
          <p:cNvPr id="7" name="Content Placeholder 2">
            <a:extLst>
              <a:ext uri="{FF2B5EF4-FFF2-40B4-BE49-F238E27FC236}">
                <a16:creationId xmlns:a16="http://schemas.microsoft.com/office/drawing/2014/main" id="{3EB847BD-314B-264B-82FF-161F0C27363C}"/>
              </a:ext>
            </a:extLst>
          </p:cNvPr>
          <p:cNvSpPr txBox="1">
            <a:spLocks/>
          </p:cNvSpPr>
          <p:nvPr/>
        </p:nvSpPr>
        <p:spPr>
          <a:xfrm>
            <a:off x="838200" y="3881797"/>
            <a:ext cx="10515600" cy="96420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project is a temporary and unique work effort with a beginning date and an end date that creates a product, service, or result.</a:t>
            </a:r>
            <a:r>
              <a:rPr lang="en-US" baseline="30000" dirty="0"/>
              <a:t>2</a:t>
            </a:r>
          </a:p>
        </p:txBody>
      </p:sp>
      <p:sp>
        <p:nvSpPr>
          <p:cNvPr id="8" name="TextBox 7">
            <a:extLst>
              <a:ext uri="{FF2B5EF4-FFF2-40B4-BE49-F238E27FC236}">
                <a16:creationId xmlns:a16="http://schemas.microsoft.com/office/drawing/2014/main" id="{A36790AE-A0C5-BA4A-916C-071EF299106E}"/>
              </a:ext>
            </a:extLst>
          </p:cNvPr>
          <p:cNvSpPr txBox="1"/>
          <p:nvPr/>
        </p:nvSpPr>
        <p:spPr>
          <a:xfrm>
            <a:off x="4920343" y="3332699"/>
            <a:ext cx="461986"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47678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797257" y="160408"/>
            <a:ext cx="10515600" cy="1325563"/>
          </a:xfrm>
        </p:spPr>
        <p:txBody>
          <a:bodyPr/>
          <a:lstStyle/>
          <a:p>
            <a:r>
              <a:rPr lang="en-US" dirty="0"/>
              <a:t>Key Terms Associated with Critical Path</a:t>
            </a:r>
          </a:p>
        </p:txBody>
      </p:sp>
      <p:graphicFrame>
        <p:nvGraphicFramePr>
          <p:cNvPr id="5" name="Content Placeholder 4">
            <a:extLst>
              <a:ext uri="{FF2B5EF4-FFF2-40B4-BE49-F238E27FC236}">
                <a16:creationId xmlns:a16="http://schemas.microsoft.com/office/drawing/2014/main" id="{772B8B4F-C8C5-394F-8BAC-BA5C5EDE5CF4}"/>
              </a:ext>
            </a:extLst>
          </p:cNvPr>
          <p:cNvGraphicFramePr>
            <a:graphicFrameLocks noGrp="1"/>
          </p:cNvGraphicFramePr>
          <p:nvPr>
            <p:ph idx="1"/>
            <p:extLst>
              <p:ext uri="{D42A27DB-BD31-4B8C-83A1-F6EECF244321}">
                <p14:modId xmlns:p14="http://schemas.microsoft.com/office/powerpoint/2010/main" val="2279422905"/>
              </p:ext>
            </p:extLst>
          </p:nvPr>
        </p:nvGraphicFramePr>
        <p:xfrm>
          <a:off x="363557" y="1307011"/>
          <a:ext cx="11828443" cy="4963160"/>
        </p:xfrm>
        <a:graphic>
          <a:graphicData uri="http://schemas.openxmlformats.org/drawingml/2006/table">
            <a:tbl>
              <a:tblPr firstRow="1" bandRow="1">
                <a:tableStyleId>{5C22544A-7EE6-4342-B048-85BDC9FD1C3A}</a:tableStyleId>
              </a:tblPr>
              <a:tblGrid>
                <a:gridCol w="1820450">
                  <a:extLst>
                    <a:ext uri="{9D8B030D-6E8A-4147-A177-3AD203B41FA5}">
                      <a16:colId xmlns:a16="http://schemas.microsoft.com/office/drawing/2014/main" val="3358115240"/>
                    </a:ext>
                  </a:extLst>
                </a:gridCol>
                <a:gridCol w="5636160">
                  <a:extLst>
                    <a:ext uri="{9D8B030D-6E8A-4147-A177-3AD203B41FA5}">
                      <a16:colId xmlns:a16="http://schemas.microsoft.com/office/drawing/2014/main" val="3619450764"/>
                    </a:ext>
                  </a:extLst>
                </a:gridCol>
                <a:gridCol w="4371833">
                  <a:extLst>
                    <a:ext uri="{9D8B030D-6E8A-4147-A177-3AD203B41FA5}">
                      <a16:colId xmlns:a16="http://schemas.microsoft.com/office/drawing/2014/main" val="3869485052"/>
                    </a:ext>
                  </a:extLst>
                </a:gridCol>
              </a:tblGrid>
              <a:tr h="370840">
                <a:tc>
                  <a:txBody>
                    <a:bodyPr/>
                    <a:lstStyle/>
                    <a:p>
                      <a:pPr algn="ctr"/>
                      <a:r>
                        <a:rPr lang="en-US" dirty="0"/>
                        <a:t>Term</a:t>
                      </a:r>
                    </a:p>
                  </a:txBody>
                  <a:tcPr/>
                </a:tc>
                <a:tc>
                  <a:txBody>
                    <a:bodyPr/>
                    <a:lstStyle/>
                    <a:p>
                      <a:pPr algn="ctr"/>
                      <a:r>
                        <a:rPr lang="en-US" dirty="0"/>
                        <a:t>Definition</a:t>
                      </a:r>
                    </a:p>
                  </a:txBody>
                  <a:tcPr/>
                </a:tc>
                <a:tc>
                  <a:txBody>
                    <a:bodyPr/>
                    <a:lstStyle/>
                    <a:p>
                      <a:pPr algn="ctr"/>
                      <a:r>
                        <a:rPr lang="en-US" dirty="0"/>
                        <a:t>Comments</a:t>
                      </a:r>
                    </a:p>
                  </a:txBody>
                  <a:tcPr/>
                </a:tc>
                <a:extLst>
                  <a:ext uri="{0D108BD9-81ED-4DB2-BD59-A6C34878D82A}">
                    <a16:rowId xmlns:a16="http://schemas.microsoft.com/office/drawing/2014/main" val="3406116184"/>
                  </a:ext>
                </a:extLst>
              </a:tr>
              <a:tr h="370840">
                <a:tc>
                  <a:txBody>
                    <a:bodyPr/>
                    <a:lstStyle/>
                    <a:p>
                      <a:r>
                        <a:rPr lang="en-US" dirty="0"/>
                        <a:t>Float</a:t>
                      </a:r>
                    </a:p>
                  </a:txBody>
                  <a:tcPr/>
                </a:tc>
                <a:tc>
                  <a:txBody>
                    <a:bodyPr/>
                    <a:lstStyle/>
                    <a:p>
                      <a:r>
                        <a:rPr lang="en-US" dirty="0"/>
                        <a:t>The amount of extra time an activity can take to complete without making the entire project late</a:t>
                      </a:r>
                    </a:p>
                  </a:txBody>
                  <a:tcPr/>
                </a:tc>
                <a:tc>
                  <a:txBody>
                    <a:bodyPr/>
                    <a:lstStyle/>
                    <a:p>
                      <a:r>
                        <a:rPr lang="en-US" dirty="0"/>
                        <a:t>Float of a Critical Path = 0</a:t>
                      </a:r>
                    </a:p>
                  </a:txBody>
                  <a:tcPr/>
                </a:tc>
                <a:extLst>
                  <a:ext uri="{0D108BD9-81ED-4DB2-BD59-A6C34878D82A}">
                    <a16:rowId xmlns:a16="http://schemas.microsoft.com/office/drawing/2014/main" val="3834247127"/>
                  </a:ext>
                </a:extLst>
              </a:tr>
              <a:tr h="370840">
                <a:tc>
                  <a:txBody>
                    <a:bodyPr/>
                    <a:lstStyle/>
                    <a:p>
                      <a:r>
                        <a:rPr lang="en-US" dirty="0"/>
                        <a:t>Free Float</a:t>
                      </a:r>
                    </a:p>
                  </a:txBody>
                  <a:tcPr/>
                </a:tc>
                <a:tc>
                  <a:txBody>
                    <a:bodyPr/>
                    <a:lstStyle/>
                    <a:p>
                      <a:r>
                        <a:rPr lang="en-US" sz="1800" b="0" i="0" u="none" strike="noStrike" kern="1200" dirty="0">
                          <a:solidFill>
                            <a:schemeClr val="dk1"/>
                          </a:solidFill>
                          <a:effectLst/>
                          <a:latin typeface="+mn-lt"/>
                          <a:ea typeface="+mn-ea"/>
                          <a:cs typeface="+mn-cs"/>
                        </a:rPr>
                        <a:t>The float between two consecutive activities. It indicates how late a predecessor activity can be without delaying its successor activity.</a:t>
                      </a:r>
                      <a:endParaRPr lang="en-US" dirty="0"/>
                    </a:p>
                  </a:txBody>
                  <a:tcPr/>
                </a:tc>
                <a:tc>
                  <a:txBody>
                    <a:bodyPr/>
                    <a:lstStyle/>
                    <a:p>
                      <a:r>
                        <a:rPr lang="en-US" dirty="0"/>
                        <a:t>Free Float is not dependent on the critical path and only focuses on 2 consecutive tasks</a:t>
                      </a:r>
                    </a:p>
                  </a:txBody>
                  <a:tcPr/>
                </a:tc>
                <a:extLst>
                  <a:ext uri="{0D108BD9-81ED-4DB2-BD59-A6C34878D82A}">
                    <a16:rowId xmlns:a16="http://schemas.microsoft.com/office/drawing/2014/main" val="2035079711"/>
                  </a:ext>
                </a:extLst>
              </a:tr>
              <a:tr h="370840">
                <a:tc>
                  <a:txBody>
                    <a:bodyPr/>
                    <a:lstStyle/>
                    <a:p>
                      <a:r>
                        <a:rPr lang="en-US" dirty="0"/>
                        <a:t>Early Start</a:t>
                      </a:r>
                    </a:p>
                  </a:txBody>
                  <a:tcPr/>
                </a:tc>
                <a:tc>
                  <a:txBody>
                    <a:bodyPr/>
                    <a:lstStyle/>
                    <a:p>
                      <a:r>
                        <a:rPr lang="en-US" sz="1800" b="0" i="0" u="none" strike="noStrike" kern="1200" dirty="0">
                          <a:solidFill>
                            <a:schemeClr val="dk1"/>
                          </a:solidFill>
                          <a:effectLst/>
                          <a:latin typeface="+mn-lt"/>
                          <a:ea typeface="+mn-ea"/>
                          <a:cs typeface="+mn-cs"/>
                        </a:rPr>
                        <a:t>The earliest date an activity can begin</a:t>
                      </a:r>
                      <a:endParaRPr lang="en-US" dirty="0"/>
                    </a:p>
                  </a:txBody>
                  <a:tcPr/>
                </a:tc>
                <a:tc>
                  <a:txBody>
                    <a:bodyPr/>
                    <a:lstStyle/>
                    <a:p>
                      <a:endParaRPr lang="en-US"/>
                    </a:p>
                  </a:txBody>
                  <a:tcPr/>
                </a:tc>
                <a:extLst>
                  <a:ext uri="{0D108BD9-81ED-4DB2-BD59-A6C34878D82A}">
                    <a16:rowId xmlns:a16="http://schemas.microsoft.com/office/drawing/2014/main" val="3728934534"/>
                  </a:ext>
                </a:extLst>
              </a:tr>
              <a:tr h="370840">
                <a:tc>
                  <a:txBody>
                    <a:bodyPr/>
                    <a:lstStyle/>
                    <a:p>
                      <a:r>
                        <a:rPr lang="en-US" dirty="0"/>
                        <a:t>Early Finish</a:t>
                      </a:r>
                    </a:p>
                  </a:txBody>
                  <a:tcPr/>
                </a:tc>
                <a:tc>
                  <a:txBody>
                    <a:bodyPr/>
                    <a:lstStyle/>
                    <a:p>
                      <a:r>
                        <a:rPr lang="en-US" dirty="0"/>
                        <a:t>The earliest date an activity can finish</a:t>
                      </a:r>
                    </a:p>
                  </a:txBody>
                  <a:tcPr/>
                </a:tc>
                <a:tc>
                  <a:txBody>
                    <a:bodyPr/>
                    <a:lstStyle/>
                    <a:p>
                      <a:endParaRPr lang="en-US" dirty="0"/>
                    </a:p>
                  </a:txBody>
                  <a:tcPr/>
                </a:tc>
                <a:extLst>
                  <a:ext uri="{0D108BD9-81ED-4DB2-BD59-A6C34878D82A}">
                    <a16:rowId xmlns:a16="http://schemas.microsoft.com/office/drawing/2014/main" val="4261932564"/>
                  </a:ext>
                </a:extLst>
              </a:tr>
              <a:tr h="370840">
                <a:tc>
                  <a:txBody>
                    <a:bodyPr/>
                    <a:lstStyle/>
                    <a:p>
                      <a:r>
                        <a:rPr lang="en-US" dirty="0"/>
                        <a:t>Late Start</a:t>
                      </a:r>
                    </a:p>
                  </a:txBody>
                  <a:tcPr/>
                </a:tc>
                <a:tc>
                  <a:txBody>
                    <a:bodyPr/>
                    <a:lstStyle/>
                    <a:p>
                      <a:r>
                        <a:rPr lang="en-US" dirty="0"/>
                        <a:t>The latest date an activity can begin</a:t>
                      </a:r>
                    </a:p>
                  </a:txBody>
                  <a:tcPr/>
                </a:tc>
                <a:tc>
                  <a:txBody>
                    <a:bodyPr/>
                    <a:lstStyle/>
                    <a:p>
                      <a:endParaRPr lang="en-US" dirty="0"/>
                    </a:p>
                  </a:txBody>
                  <a:tcPr/>
                </a:tc>
                <a:extLst>
                  <a:ext uri="{0D108BD9-81ED-4DB2-BD59-A6C34878D82A}">
                    <a16:rowId xmlns:a16="http://schemas.microsoft.com/office/drawing/2014/main" val="3412145663"/>
                  </a:ext>
                </a:extLst>
              </a:tr>
              <a:tr h="370840">
                <a:tc>
                  <a:txBody>
                    <a:bodyPr/>
                    <a:lstStyle/>
                    <a:p>
                      <a:r>
                        <a:rPr lang="en-US" dirty="0"/>
                        <a:t>Late Finish</a:t>
                      </a:r>
                    </a:p>
                  </a:txBody>
                  <a:tcPr/>
                </a:tc>
                <a:tc>
                  <a:txBody>
                    <a:bodyPr/>
                    <a:lstStyle/>
                    <a:p>
                      <a:r>
                        <a:rPr lang="en-US" dirty="0"/>
                        <a:t>The latest date an activity can finish based upon a late start date</a:t>
                      </a:r>
                    </a:p>
                  </a:txBody>
                  <a:tcPr/>
                </a:tc>
                <a:tc>
                  <a:txBody>
                    <a:bodyPr/>
                    <a:lstStyle/>
                    <a:p>
                      <a:endParaRPr lang="en-US" dirty="0"/>
                    </a:p>
                  </a:txBody>
                  <a:tcPr/>
                </a:tc>
                <a:extLst>
                  <a:ext uri="{0D108BD9-81ED-4DB2-BD59-A6C34878D82A}">
                    <a16:rowId xmlns:a16="http://schemas.microsoft.com/office/drawing/2014/main" val="2858990752"/>
                  </a:ext>
                </a:extLst>
              </a:tr>
              <a:tr h="370840">
                <a:tc>
                  <a:txBody>
                    <a:bodyPr/>
                    <a:lstStyle/>
                    <a:p>
                      <a:r>
                        <a:rPr lang="en-US" dirty="0"/>
                        <a:t>Lag</a:t>
                      </a:r>
                    </a:p>
                  </a:txBody>
                  <a:tcPr/>
                </a:tc>
                <a:tc>
                  <a:txBody>
                    <a:bodyPr/>
                    <a:lstStyle/>
                    <a:p>
                      <a:r>
                        <a:rPr lang="en-US" dirty="0"/>
                        <a:t>A delay built into the schedule on purpose</a:t>
                      </a:r>
                    </a:p>
                  </a:txBody>
                  <a:tcPr/>
                </a:tc>
                <a:tc>
                  <a:txBody>
                    <a:bodyPr/>
                    <a:lstStyle/>
                    <a:p>
                      <a:endParaRPr lang="en-US" dirty="0"/>
                    </a:p>
                  </a:txBody>
                  <a:tcPr/>
                </a:tc>
                <a:extLst>
                  <a:ext uri="{0D108BD9-81ED-4DB2-BD59-A6C34878D82A}">
                    <a16:rowId xmlns:a16="http://schemas.microsoft.com/office/drawing/2014/main" val="2277466473"/>
                  </a:ext>
                </a:extLst>
              </a:tr>
              <a:tr h="284470">
                <a:tc>
                  <a:txBody>
                    <a:bodyPr/>
                    <a:lstStyle/>
                    <a:p>
                      <a:r>
                        <a:rPr lang="en-US" dirty="0"/>
                        <a:t>Lead</a:t>
                      </a:r>
                    </a:p>
                  </a:txBody>
                  <a:tcPr/>
                </a:tc>
                <a:tc>
                  <a:txBody>
                    <a:bodyPr/>
                    <a:lstStyle/>
                    <a:p>
                      <a:r>
                        <a:rPr lang="en-US" dirty="0"/>
                        <a:t>Starting an activity at it’s earliest possible date</a:t>
                      </a:r>
                    </a:p>
                  </a:txBody>
                  <a:tcPr/>
                </a:tc>
                <a:tc>
                  <a:txBody>
                    <a:bodyPr/>
                    <a:lstStyle/>
                    <a:p>
                      <a:r>
                        <a:rPr lang="en-US" dirty="0"/>
                        <a:t>The task may finish well before it’s successor activity, but doing so, reduces the risk if that task runs into unexpected delays</a:t>
                      </a:r>
                    </a:p>
                  </a:txBody>
                  <a:tcPr/>
                </a:tc>
                <a:extLst>
                  <a:ext uri="{0D108BD9-81ED-4DB2-BD59-A6C34878D82A}">
                    <a16:rowId xmlns:a16="http://schemas.microsoft.com/office/drawing/2014/main" val="2296595247"/>
                  </a:ext>
                </a:extLst>
              </a:tr>
            </a:tbl>
          </a:graphicData>
        </a:graphic>
      </p:graphicFrame>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20</a:t>
            </a:fld>
            <a:endParaRPr lang="en-US" dirty="0"/>
          </a:p>
        </p:txBody>
      </p:sp>
    </p:spTree>
    <p:extLst>
      <p:ext uri="{BB962C8B-B14F-4D97-AF65-F5344CB8AC3E}">
        <p14:creationId xmlns:p14="http://schemas.microsoft.com/office/powerpoint/2010/main" val="15069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Project Planning – GANTT CHART</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363557" y="1961472"/>
            <a:ext cx="10515600" cy="4351338"/>
          </a:xfrm>
        </p:spPr>
        <p:txBody>
          <a:bodyPr/>
          <a:lstStyle/>
          <a:p>
            <a:pPr marL="0" indent="0">
              <a:buNone/>
            </a:pPr>
            <a:r>
              <a:rPr lang="en-US" dirty="0"/>
              <a:t>GANTT CHART</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21</a:t>
            </a:fld>
            <a:endParaRPr lang="en-US" dirty="0"/>
          </a:p>
        </p:txBody>
      </p:sp>
      <p:pic>
        <p:nvPicPr>
          <p:cNvPr id="5" name="Picture 4">
            <a:extLst>
              <a:ext uri="{FF2B5EF4-FFF2-40B4-BE49-F238E27FC236}">
                <a16:creationId xmlns:a16="http://schemas.microsoft.com/office/drawing/2014/main" id="{E26F82F3-A60E-FC4A-B51A-644F75A82CB2}"/>
              </a:ext>
            </a:extLst>
          </p:cNvPr>
          <p:cNvPicPr>
            <a:picLocks noChangeAspect="1"/>
          </p:cNvPicPr>
          <p:nvPr/>
        </p:nvPicPr>
        <p:blipFill>
          <a:blip r:embed="rId2"/>
          <a:stretch>
            <a:fillRect/>
          </a:stretch>
        </p:blipFill>
        <p:spPr>
          <a:xfrm>
            <a:off x="3780429" y="2004317"/>
            <a:ext cx="7797421" cy="4265648"/>
          </a:xfrm>
          <a:prstGeom prst="rect">
            <a:avLst/>
          </a:prstGeom>
        </p:spPr>
      </p:pic>
      <p:sp>
        <p:nvSpPr>
          <p:cNvPr id="6" name="TextBox 5">
            <a:extLst>
              <a:ext uri="{FF2B5EF4-FFF2-40B4-BE49-F238E27FC236}">
                <a16:creationId xmlns:a16="http://schemas.microsoft.com/office/drawing/2014/main" id="{FEC0CE26-61D0-F242-98F1-FBA795298F68}"/>
              </a:ext>
            </a:extLst>
          </p:cNvPr>
          <p:cNvSpPr txBox="1"/>
          <p:nvPr/>
        </p:nvSpPr>
        <p:spPr>
          <a:xfrm>
            <a:off x="838200" y="2382815"/>
            <a:ext cx="2470245" cy="2585323"/>
          </a:xfrm>
          <a:prstGeom prst="rect">
            <a:avLst/>
          </a:prstGeom>
          <a:noFill/>
        </p:spPr>
        <p:txBody>
          <a:bodyPr wrap="square" rtlCol="0">
            <a:spAutoFit/>
          </a:bodyPr>
          <a:lstStyle/>
          <a:p>
            <a:r>
              <a:rPr lang="en-US" dirty="0"/>
              <a:t>Is a linked bar chart that illustrates activities’ durations, dependencies, start and finish dates, and resources</a:t>
            </a:r>
            <a:br>
              <a:rPr lang="en-US" dirty="0"/>
            </a:br>
            <a:br>
              <a:rPr lang="en-US" dirty="0"/>
            </a:br>
            <a:r>
              <a:rPr lang="en-US" dirty="0"/>
              <a:t>Most common tool is MICROSOFT PROJECT</a:t>
            </a:r>
          </a:p>
        </p:txBody>
      </p:sp>
    </p:spTree>
    <p:extLst>
      <p:ext uri="{BB962C8B-B14F-4D97-AF65-F5344CB8AC3E}">
        <p14:creationId xmlns:p14="http://schemas.microsoft.com/office/powerpoint/2010/main" val="3302093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solidFill>
            <a:schemeClr val="accent6"/>
          </a:solidFill>
        </p:spPr>
        <p:txBody>
          <a:bodyPr/>
          <a:lstStyle/>
          <a:p>
            <a:r>
              <a:rPr lang="en-US" dirty="0">
                <a:solidFill>
                  <a:schemeClr val="bg1"/>
                </a:solidFill>
              </a:rPr>
              <a:t>CLASS EXERCISE</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22</a:t>
            </a:fld>
            <a:endParaRPr lang="en-US" dirty="0"/>
          </a:p>
        </p:txBody>
      </p:sp>
      <p:sp>
        <p:nvSpPr>
          <p:cNvPr id="5" name="Title 1">
            <a:extLst>
              <a:ext uri="{FF2B5EF4-FFF2-40B4-BE49-F238E27FC236}">
                <a16:creationId xmlns:a16="http://schemas.microsoft.com/office/drawing/2014/main" id="{5D2A31F8-F7F3-744C-BCC2-37A1BC448ED7}"/>
              </a:ext>
            </a:extLst>
          </p:cNvPr>
          <p:cNvSpPr txBox="1">
            <a:spLocks/>
          </p:cNvSpPr>
          <p:nvPr/>
        </p:nvSpPr>
        <p:spPr>
          <a:xfrm>
            <a:off x="838200" y="2004171"/>
            <a:ext cx="10515600" cy="1448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Create a Gantt Chart based on hours for your Thanksgivings Day Meal</a:t>
            </a:r>
          </a:p>
          <a:p>
            <a:endParaRPr lang="en-US" dirty="0"/>
          </a:p>
        </p:txBody>
      </p:sp>
      <p:sp>
        <p:nvSpPr>
          <p:cNvPr id="10" name="Oval 9">
            <a:extLst>
              <a:ext uri="{FF2B5EF4-FFF2-40B4-BE49-F238E27FC236}">
                <a16:creationId xmlns:a16="http://schemas.microsoft.com/office/drawing/2014/main" id="{3E7A7881-86C9-3E4F-BF9E-0CE37734CA5E}"/>
              </a:ext>
            </a:extLst>
          </p:cNvPr>
          <p:cNvSpPr/>
          <p:nvPr/>
        </p:nvSpPr>
        <p:spPr>
          <a:xfrm>
            <a:off x="5349923" y="3998794"/>
            <a:ext cx="272955" cy="30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A24700-49CB-3B4A-B5DF-DF0420C89143}"/>
              </a:ext>
            </a:extLst>
          </p:cNvPr>
          <p:cNvSpPr/>
          <p:nvPr/>
        </p:nvSpPr>
        <p:spPr>
          <a:xfrm>
            <a:off x="6141300" y="4067032"/>
            <a:ext cx="272955" cy="30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62C59D-D940-6643-9758-95008D53F5C1}"/>
              </a:ext>
            </a:extLst>
          </p:cNvPr>
          <p:cNvSpPr/>
          <p:nvPr/>
        </p:nvSpPr>
        <p:spPr>
          <a:xfrm>
            <a:off x="6141300" y="5788924"/>
            <a:ext cx="355228" cy="285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91DDE5-D67E-7C43-966F-C869BF434368}"/>
              </a:ext>
            </a:extLst>
          </p:cNvPr>
          <p:cNvSpPr/>
          <p:nvPr/>
        </p:nvSpPr>
        <p:spPr>
          <a:xfrm>
            <a:off x="5349923" y="5762480"/>
            <a:ext cx="355228" cy="285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F56ED539-5DCD-AC42-A1B2-65CA7DE391C1}"/>
              </a:ext>
            </a:extLst>
          </p:cNvPr>
          <p:cNvPicPr>
            <a:picLocks noGrp="1" noChangeAspect="1"/>
          </p:cNvPicPr>
          <p:nvPr>
            <p:ph idx="1"/>
          </p:nvPr>
        </p:nvPicPr>
        <p:blipFill>
          <a:blip r:embed="rId2"/>
          <a:stretch>
            <a:fillRect/>
          </a:stretch>
        </p:blipFill>
        <p:spPr>
          <a:xfrm>
            <a:off x="3071992" y="3004783"/>
            <a:ext cx="6138616" cy="3358184"/>
          </a:xfrm>
          <a:prstGeom prst="rect">
            <a:avLst/>
          </a:prstGeom>
        </p:spPr>
      </p:pic>
    </p:spTree>
    <p:extLst>
      <p:ext uri="{BB962C8B-B14F-4D97-AF65-F5344CB8AC3E}">
        <p14:creationId xmlns:p14="http://schemas.microsoft.com/office/powerpoint/2010/main" val="3540501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787397" y="157364"/>
            <a:ext cx="10980761" cy="1325563"/>
          </a:xfrm>
        </p:spPr>
        <p:txBody>
          <a:bodyPr/>
          <a:lstStyle/>
          <a:p>
            <a:r>
              <a:rPr lang="en-US" dirty="0"/>
              <a:t>Next Class AGILE ORIGINS, VALUES, PRINCIPLES</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23</a:t>
            </a:fld>
            <a:endParaRPr lang="en-US" dirty="0"/>
          </a:p>
        </p:txBody>
      </p:sp>
      <p:pic>
        <p:nvPicPr>
          <p:cNvPr id="8" name="Picture 7">
            <a:extLst>
              <a:ext uri="{FF2B5EF4-FFF2-40B4-BE49-F238E27FC236}">
                <a16:creationId xmlns:a16="http://schemas.microsoft.com/office/drawing/2014/main" id="{6E9D2F7B-2502-3C4A-A144-CEB0AD8EBF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62680" y="2534054"/>
            <a:ext cx="4307840" cy="2423160"/>
          </a:xfrm>
          <a:prstGeom prst="rect">
            <a:avLst/>
          </a:prstGeom>
        </p:spPr>
      </p:pic>
      <p:pic>
        <p:nvPicPr>
          <p:cNvPr id="9" name="Picture 8">
            <a:extLst>
              <a:ext uri="{FF2B5EF4-FFF2-40B4-BE49-F238E27FC236}">
                <a16:creationId xmlns:a16="http://schemas.microsoft.com/office/drawing/2014/main" id="{68B89696-50DD-0F43-8C51-77B4EC7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97480" y="3551461"/>
            <a:ext cx="4221480" cy="2811506"/>
          </a:xfrm>
          <a:prstGeom prst="rect">
            <a:avLst/>
          </a:prstGeom>
        </p:spPr>
      </p:pic>
      <p:pic>
        <p:nvPicPr>
          <p:cNvPr id="7" name="Picture 6">
            <a:extLst>
              <a:ext uri="{FF2B5EF4-FFF2-40B4-BE49-F238E27FC236}">
                <a16:creationId xmlns:a16="http://schemas.microsoft.com/office/drawing/2014/main" id="{9BC3B77E-DBB7-EC43-80B9-DC73B002B6DB}"/>
              </a:ext>
            </a:extLst>
          </p:cNvPr>
          <p:cNvPicPr>
            <a:picLocks noChangeAspect="1"/>
          </p:cNvPicPr>
          <p:nvPr/>
        </p:nvPicPr>
        <p:blipFill>
          <a:blip r:embed="rId4"/>
          <a:stretch>
            <a:fillRect/>
          </a:stretch>
        </p:blipFill>
        <p:spPr>
          <a:xfrm>
            <a:off x="218365" y="1274318"/>
            <a:ext cx="3989270" cy="2238493"/>
          </a:xfrm>
          <a:prstGeom prst="rect">
            <a:avLst/>
          </a:prstGeom>
        </p:spPr>
      </p:pic>
    </p:spTree>
    <p:extLst>
      <p:ext uri="{BB962C8B-B14F-4D97-AF65-F5344CB8AC3E}">
        <p14:creationId xmlns:p14="http://schemas.microsoft.com/office/powerpoint/2010/main" val="101750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838200" y="87670"/>
            <a:ext cx="10515600" cy="1325563"/>
          </a:xfrm>
        </p:spPr>
        <p:txBody>
          <a:bodyPr/>
          <a:lstStyle/>
          <a:p>
            <a:r>
              <a:rPr lang="en-US" dirty="0"/>
              <a:t>What is a Program?</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838200" y="1146276"/>
            <a:ext cx="10515600" cy="670832"/>
          </a:xfrm>
        </p:spPr>
        <p:txBody>
          <a:bodyPr/>
          <a:lstStyle/>
          <a:p>
            <a:pPr marL="0" indent="0">
              <a:buNone/>
            </a:pPr>
            <a:r>
              <a:rPr lang="en-US" dirty="0"/>
              <a:t>Program is the management of two or more inter-related projects</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3</a:t>
            </a:fld>
            <a:endParaRPr lang="en-US" dirty="0"/>
          </a:p>
        </p:txBody>
      </p:sp>
      <p:graphicFrame>
        <p:nvGraphicFramePr>
          <p:cNvPr id="5" name="Table 4">
            <a:extLst>
              <a:ext uri="{FF2B5EF4-FFF2-40B4-BE49-F238E27FC236}">
                <a16:creationId xmlns:a16="http://schemas.microsoft.com/office/drawing/2014/main" id="{38C988C8-43CD-CC47-A5C0-E0A8815025AF}"/>
              </a:ext>
            </a:extLst>
          </p:cNvPr>
          <p:cNvGraphicFramePr>
            <a:graphicFrameLocks noGrp="1"/>
          </p:cNvGraphicFramePr>
          <p:nvPr>
            <p:extLst>
              <p:ext uri="{D42A27DB-BD31-4B8C-83A1-F6EECF244321}">
                <p14:modId xmlns:p14="http://schemas.microsoft.com/office/powerpoint/2010/main" val="2297804249"/>
              </p:ext>
            </p:extLst>
          </p:nvPr>
        </p:nvGraphicFramePr>
        <p:xfrm>
          <a:off x="1059544" y="2249718"/>
          <a:ext cx="9289142" cy="3881120"/>
        </p:xfrm>
        <a:graphic>
          <a:graphicData uri="http://schemas.openxmlformats.org/drawingml/2006/table">
            <a:tbl>
              <a:tblPr firstRow="1" bandRow="1">
                <a:tableStyleId>{5C22544A-7EE6-4342-B048-85BDC9FD1C3A}</a:tableStyleId>
              </a:tblPr>
              <a:tblGrid>
                <a:gridCol w="4080588">
                  <a:extLst>
                    <a:ext uri="{9D8B030D-6E8A-4147-A177-3AD203B41FA5}">
                      <a16:colId xmlns:a16="http://schemas.microsoft.com/office/drawing/2014/main" val="862784394"/>
                    </a:ext>
                  </a:extLst>
                </a:gridCol>
                <a:gridCol w="1045028">
                  <a:extLst>
                    <a:ext uri="{9D8B030D-6E8A-4147-A177-3AD203B41FA5}">
                      <a16:colId xmlns:a16="http://schemas.microsoft.com/office/drawing/2014/main" val="1133206154"/>
                    </a:ext>
                  </a:extLst>
                </a:gridCol>
                <a:gridCol w="4163526">
                  <a:extLst>
                    <a:ext uri="{9D8B030D-6E8A-4147-A177-3AD203B41FA5}">
                      <a16:colId xmlns:a16="http://schemas.microsoft.com/office/drawing/2014/main" val="2536120266"/>
                    </a:ext>
                  </a:extLst>
                </a:gridCol>
              </a:tblGrid>
              <a:tr h="406400">
                <a:tc>
                  <a:txBody>
                    <a:bodyPr/>
                    <a:lstStyle/>
                    <a:p>
                      <a:pPr algn="ctr"/>
                      <a:r>
                        <a:rPr lang="en-US" dirty="0"/>
                        <a:t>PROJECTS</a:t>
                      </a:r>
                    </a:p>
                  </a:txBody>
                  <a:tcPr/>
                </a:tc>
                <a:tc>
                  <a:txBody>
                    <a:bodyPr/>
                    <a:lstStyle/>
                    <a:p>
                      <a:pPr algn="ctr"/>
                      <a:endParaRPr lang="en-US" dirty="0"/>
                    </a:p>
                  </a:txBody>
                  <a:tcPr>
                    <a:solidFill>
                      <a:schemeClr val="bg1"/>
                    </a:solidFill>
                  </a:tcPr>
                </a:tc>
                <a:tc>
                  <a:txBody>
                    <a:bodyPr/>
                    <a:lstStyle/>
                    <a:p>
                      <a:pPr algn="ctr"/>
                      <a:r>
                        <a:rPr lang="en-US" dirty="0"/>
                        <a:t>PROGRAMS</a:t>
                      </a:r>
                    </a:p>
                  </a:txBody>
                  <a:tcPr>
                    <a:solidFill>
                      <a:schemeClr val="accent6">
                        <a:lumMod val="75000"/>
                      </a:schemeClr>
                    </a:solidFill>
                  </a:tcPr>
                </a:tc>
                <a:extLst>
                  <a:ext uri="{0D108BD9-81ED-4DB2-BD59-A6C34878D82A}">
                    <a16:rowId xmlns:a16="http://schemas.microsoft.com/office/drawing/2014/main" val="2900769777"/>
                  </a:ext>
                </a:extLst>
              </a:tr>
              <a:tr h="370840">
                <a:tc>
                  <a:txBody>
                    <a:bodyPr/>
                    <a:lstStyle/>
                    <a:p>
                      <a:pPr marL="285750" indent="-285750" algn="l">
                        <a:buFont typeface="Arial" panose="020B0604020202020204" pitchFamily="34" charset="0"/>
                        <a:buChar char="•"/>
                      </a:pPr>
                      <a:r>
                        <a:rPr lang="en-US" dirty="0"/>
                        <a:t>Building a canoe</a:t>
                      </a:r>
                    </a:p>
                  </a:txBody>
                  <a:tcPr/>
                </a:tc>
                <a:tc>
                  <a:txBody>
                    <a:bodyPr/>
                    <a:lstStyle/>
                    <a:p>
                      <a:pPr algn="l"/>
                      <a:endParaRPr lang="en-US" dirty="0"/>
                    </a:p>
                  </a:txBody>
                  <a:tcPr>
                    <a:solidFill>
                      <a:schemeClr val="bg1"/>
                    </a:solidFill>
                  </a:tcPr>
                </a:tc>
                <a:tc>
                  <a:txBody>
                    <a:bodyPr/>
                    <a:lstStyle/>
                    <a:p>
                      <a:pPr marL="285750" indent="-285750" algn="l">
                        <a:buFont typeface="Arial" panose="020B0604020202020204" pitchFamily="34" charset="0"/>
                        <a:buChar char="•"/>
                      </a:pPr>
                      <a:r>
                        <a:rPr lang="en-US" dirty="0"/>
                        <a:t>Building a navy</a:t>
                      </a:r>
                      <a:br>
                        <a:rPr lang="en-US" dirty="0"/>
                      </a:br>
                      <a:r>
                        <a:rPr lang="en-US" dirty="0"/>
                        <a:t>Projects</a:t>
                      </a:r>
                    </a:p>
                    <a:p>
                      <a:pPr marL="742950" lvl="1" indent="-285750" algn="l">
                        <a:buFont typeface="Arial" panose="020B0604020202020204" pitchFamily="34" charset="0"/>
                        <a:buChar char="•"/>
                      </a:pPr>
                      <a:r>
                        <a:rPr lang="en-US" dirty="0"/>
                        <a:t>Harbors</a:t>
                      </a:r>
                    </a:p>
                    <a:p>
                      <a:pPr marL="742950" lvl="1" indent="-285750" algn="l">
                        <a:buFont typeface="Arial" panose="020B0604020202020204" pitchFamily="34" charset="0"/>
                        <a:buChar char="•"/>
                      </a:pPr>
                      <a:r>
                        <a:rPr lang="en-US" dirty="0"/>
                        <a:t>Cruisers</a:t>
                      </a:r>
                    </a:p>
                    <a:p>
                      <a:pPr marL="742950" lvl="1" indent="-285750" algn="l">
                        <a:buFont typeface="Arial" panose="020B0604020202020204" pitchFamily="34" charset="0"/>
                        <a:buChar char="•"/>
                      </a:pPr>
                      <a:r>
                        <a:rPr lang="en-US" dirty="0"/>
                        <a:t>Submarines</a:t>
                      </a:r>
                    </a:p>
                  </a:txBody>
                  <a:tcPr>
                    <a:solidFill>
                      <a:schemeClr val="accent6">
                        <a:lumMod val="60000"/>
                        <a:lumOff val="40000"/>
                      </a:schemeClr>
                    </a:solidFill>
                  </a:tcPr>
                </a:tc>
                <a:extLst>
                  <a:ext uri="{0D108BD9-81ED-4DB2-BD59-A6C34878D82A}">
                    <a16:rowId xmlns:a16="http://schemas.microsoft.com/office/drawing/2014/main" val="1430828758"/>
                  </a:ext>
                </a:extLst>
              </a:tr>
              <a:tr h="370840">
                <a:tc>
                  <a:txBody>
                    <a:bodyPr/>
                    <a:lstStyle/>
                    <a:p>
                      <a:pPr marL="285750" indent="-285750" algn="l">
                        <a:buFont typeface="Arial" panose="020B0604020202020204" pitchFamily="34" charset="0"/>
                        <a:buChar char="•"/>
                      </a:pPr>
                      <a:r>
                        <a:rPr lang="en-US" dirty="0"/>
                        <a:t>Building a Mobile Pizza Ordering Site</a:t>
                      </a:r>
                    </a:p>
                  </a:txBody>
                  <a:tcPr/>
                </a:tc>
                <a:tc>
                  <a:txBody>
                    <a:bodyPr/>
                    <a:lstStyle/>
                    <a:p>
                      <a:pPr algn="l"/>
                      <a:endParaRPr lang="en-US" dirty="0"/>
                    </a:p>
                  </a:txBody>
                  <a:tcPr>
                    <a:solidFill>
                      <a:schemeClr val="bg1"/>
                    </a:solidFill>
                  </a:tcPr>
                </a:tc>
                <a:tc>
                  <a:txBody>
                    <a:bodyPr/>
                    <a:lstStyle/>
                    <a:p>
                      <a:pPr marL="285750" indent="-285750" algn="l">
                        <a:buFont typeface="Arial" panose="020B0604020202020204" pitchFamily="34" charset="0"/>
                        <a:buChar char="•"/>
                      </a:pPr>
                      <a:r>
                        <a:rPr lang="en-US" dirty="0"/>
                        <a:t>Online Pizza Ordering</a:t>
                      </a:r>
                      <a:br>
                        <a:rPr lang="en-US" dirty="0"/>
                      </a:br>
                      <a:r>
                        <a:rPr lang="en-US" dirty="0"/>
                        <a:t>Projects</a:t>
                      </a:r>
                    </a:p>
                    <a:p>
                      <a:pPr marL="742950" lvl="1" indent="-285750" algn="l">
                        <a:buFont typeface="Arial" panose="020B0604020202020204" pitchFamily="34" charset="0"/>
                        <a:buChar char="•"/>
                      </a:pPr>
                      <a:r>
                        <a:rPr lang="en-US" dirty="0"/>
                        <a:t>Mobile</a:t>
                      </a:r>
                    </a:p>
                    <a:p>
                      <a:pPr marL="742950" lvl="1" indent="-285750" algn="l">
                        <a:buFont typeface="Arial" panose="020B0604020202020204" pitchFamily="34" charset="0"/>
                        <a:buChar char="•"/>
                      </a:pPr>
                      <a:r>
                        <a:rPr lang="en-US" dirty="0"/>
                        <a:t>Web</a:t>
                      </a:r>
                    </a:p>
                    <a:p>
                      <a:pPr marL="742950" lvl="1" indent="-285750" algn="l">
                        <a:buFont typeface="Arial" panose="020B0604020202020204" pitchFamily="34" charset="0"/>
                        <a:buChar char="•"/>
                      </a:pPr>
                      <a:r>
                        <a:rPr lang="en-US" dirty="0"/>
                        <a:t>Customer Service</a:t>
                      </a:r>
                    </a:p>
                    <a:p>
                      <a:pPr marL="742950" lvl="1" indent="-285750" algn="l">
                        <a:buFont typeface="Arial" panose="020B0604020202020204" pitchFamily="34" charset="0"/>
                        <a:buChar char="•"/>
                      </a:pPr>
                      <a:r>
                        <a:rPr lang="en-US" dirty="0"/>
                        <a:t>Restaurant Site</a:t>
                      </a:r>
                    </a:p>
                    <a:p>
                      <a:pPr marL="742950" lvl="1" indent="-285750" algn="l">
                        <a:buFont typeface="Arial" panose="020B0604020202020204" pitchFamily="34" charset="0"/>
                        <a:buChar char="•"/>
                      </a:pPr>
                      <a:r>
                        <a:rPr lang="en-US" dirty="0"/>
                        <a:t>Management Reporting</a:t>
                      </a:r>
                    </a:p>
                  </a:txBody>
                  <a:tcPr>
                    <a:solidFill>
                      <a:schemeClr val="accent6">
                        <a:lumMod val="20000"/>
                        <a:lumOff val="80000"/>
                      </a:schemeClr>
                    </a:solidFill>
                  </a:tcPr>
                </a:tc>
                <a:extLst>
                  <a:ext uri="{0D108BD9-81ED-4DB2-BD59-A6C34878D82A}">
                    <a16:rowId xmlns:a16="http://schemas.microsoft.com/office/drawing/2014/main" val="1196747045"/>
                  </a:ext>
                </a:extLst>
              </a:tr>
            </a:tbl>
          </a:graphicData>
        </a:graphic>
      </p:graphicFrame>
      <p:sp>
        <p:nvSpPr>
          <p:cNvPr id="6" name="TextBox 5">
            <a:extLst>
              <a:ext uri="{FF2B5EF4-FFF2-40B4-BE49-F238E27FC236}">
                <a16:creationId xmlns:a16="http://schemas.microsoft.com/office/drawing/2014/main" id="{2E2BF977-3D28-104D-9FB1-06D50BF3F843}"/>
              </a:ext>
            </a:extLst>
          </p:cNvPr>
          <p:cNvSpPr txBox="1"/>
          <p:nvPr/>
        </p:nvSpPr>
        <p:spPr>
          <a:xfrm>
            <a:off x="4767877" y="1783192"/>
            <a:ext cx="1540743" cy="369332"/>
          </a:xfrm>
          <a:prstGeom prst="rect">
            <a:avLst/>
          </a:prstGeom>
          <a:noFill/>
        </p:spPr>
        <p:txBody>
          <a:bodyPr wrap="none" rtlCol="0">
            <a:spAutoFit/>
          </a:bodyPr>
          <a:lstStyle/>
          <a:p>
            <a:r>
              <a:rPr lang="en-US" b="1" u="sng" dirty="0"/>
              <a:t>FOR EXAMPLE</a:t>
            </a:r>
          </a:p>
        </p:txBody>
      </p:sp>
    </p:spTree>
    <p:extLst>
      <p:ext uri="{BB962C8B-B14F-4D97-AF65-F5344CB8AC3E}">
        <p14:creationId xmlns:p14="http://schemas.microsoft.com/office/powerpoint/2010/main" val="374140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What is a Project Manager?</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p:txBody>
          <a:bodyPr>
            <a:normAutofit lnSpcReduction="10000"/>
          </a:bodyPr>
          <a:lstStyle/>
          <a:p>
            <a:pPr marL="0" indent="0">
              <a:buNone/>
            </a:pPr>
            <a:r>
              <a:rPr lang="en-US" dirty="0"/>
              <a:t>Once a project is defined the Project Manger is the person responsible for the project’s: </a:t>
            </a:r>
          </a:p>
          <a:p>
            <a:pPr lvl="1"/>
            <a:r>
              <a:rPr lang="en-US" sz="2800" dirty="0"/>
              <a:t>Planning</a:t>
            </a:r>
          </a:p>
          <a:p>
            <a:pPr lvl="1"/>
            <a:r>
              <a:rPr lang="en-US" sz="2800" dirty="0"/>
              <a:t>Coordination</a:t>
            </a:r>
          </a:p>
          <a:p>
            <a:pPr lvl="1"/>
            <a:r>
              <a:rPr lang="en-US" sz="2800" dirty="0"/>
              <a:t>Communication</a:t>
            </a:r>
          </a:p>
          <a:p>
            <a:pPr lvl="1"/>
            <a:r>
              <a:rPr lang="en-US" sz="2800" dirty="0"/>
              <a:t>Tracking</a:t>
            </a:r>
          </a:p>
          <a:p>
            <a:pPr lvl="1"/>
            <a:r>
              <a:rPr lang="en-US" sz="2800" dirty="0"/>
              <a:t>Supervision </a:t>
            </a:r>
            <a:endParaRPr lang="en-US" dirty="0"/>
          </a:p>
          <a:p>
            <a:pPr marL="0" indent="0">
              <a:buNone/>
            </a:pPr>
            <a:r>
              <a:rPr lang="en-US" dirty="0"/>
              <a:t>			</a:t>
            </a:r>
          </a:p>
          <a:p>
            <a:pPr marL="0" indent="0">
              <a:buNone/>
            </a:pPr>
            <a:r>
              <a:rPr lang="en-US" dirty="0"/>
              <a:t>These activities collectively is referred to as </a:t>
            </a:r>
            <a:r>
              <a:rPr lang="en-US" u="sng" dirty="0"/>
              <a:t>Project Management</a:t>
            </a:r>
            <a:br>
              <a:rPr lang="en-US" dirty="0"/>
            </a:br>
            <a:endParaRPr lang="en-US" dirty="0"/>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4</a:t>
            </a:fld>
            <a:endParaRPr lang="en-US" dirty="0"/>
          </a:p>
        </p:txBody>
      </p:sp>
    </p:spTree>
    <p:extLst>
      <p:ext uri="{BB962C8B-B14F-4D97-AF65-F5344CB8AC3E}">
        <p14:creationId xmlns:p14="http://schemas.microsoft.com/office/powerpoint/2010/main" val="287708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PMI 5 Project Phases</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722086" y="1433739"/>
            <a:ext cx="10515600" cy="4929228"/>
          </a:xfrm>
        </p:spPr>
        <p:txBody>
          <a:bodyPr>
            <a:normAutofit fontScale="47500" lnSpcReduction="20000"/>
          </a:bodyPr>
          <a:lstStyle/>
          <a:p>
            <a:pPr marL="514350" indent="-514350">
              <a:buFont typeface="+mj-lt"/>
              <a:buAutoNum type="arabicPeriod"/>
            </a:pPr>
            <a:r>
              <a:rPr lang="en-US" sz="3400" b="1" dirty="0"/>
              <a:t>Initiating</a:t>
            </a:r>
          </a:p>
          <a:p>
            <a:pPr marL="971550" lvl="1" indent="-514350">
              <a:buFont typeface="+mj-lt"/>
              <a:buAutoNum type="alphaUcPeriod"/>
            </a:pPr>
            <a:r>
              <a:rPr lang="en-US" dirty="0"/>
              <a:t>Project charter</a:t>
            </a:r>
          </a:p>
          <a:p>
            <a:pPr marL="971550" lvl="1" indent="-514350">
              <a:buFont typeface="+mj-lt"/>
              <a:buAutoNum type="alphaUcPeriod"/>
            </a:pPr>
            <a:r>
              <a:rPr lang="en-US" dirty="0"/>
              <a:t>Stakeholder identification</a:t>
            </a:r>
          </a:p>
          <a:p>
            <a:pPr marL="514350" indent="-514350">
              <a:buFont typeface="+mj-lt"/>
              <a:buAutoNum type="arabicPeriod"/>
            </a:pPr>
            <a:r>
              <a:rPr lang="en-US" sz="3400" b="1" dirty="0"/>
              <a:t>Planning</a:t>
            </a:r>
          </a:p>
          <a:p>
            <a:pPr marL="914400" lvl="1" indent="-457200">
              <a:buFont typeface="+mj-lt"/>
              <a:buAutoNum type="alphaUcPeriod"/>
            </a:pPr>
            <a:r>
              <a:rPr lang="en-US" dirty="0"/>
              <a:t>Project scheduling</a:t>
            </a:r>
          </a:p>
          <a:p>
            <a:pPr marL="914400" lvl="1" indent="-457200">
              <a:buFont typeface="+mj-lt"/>
              <a:buAutoNum type="alphaUcPeriod"/>
            </a:pPr>
            <a:r>
              <a:rPr lang="en-US" dirty="0"/>
              <a:t>Quality Plan</a:t>
            </a:r>
          </a:p>
          <a:p>
            <a:pPr marL="914400" lvl="1" indent="-457200">
              <a:buFont typeface="+mj-lt"/>
              <a:buAutoNum type="alphaUcPeriod"/>
            </a:pPr>
            <a:r>
              <a:rPr lang="en-US" dirty="0"/>
              <a:t>Risk identification</a:t>
            </a:r>
          </a:p>
          <a:p>
            <a:pPr marL="914400" lvl="1" indent="-457200">
              <a:buFont typeface="+mj-lt"/>
              <a:buAutoNum type="alphaUcPeriod"/>
            </a:pPr>
            <a:r>
              <a:rPr lang="en-US" dirty="0"/>
              <a:t>Procurement Plan</a:t>
            </a:r>
          </a:p>
          <a:p>
            <a:pPr marL="514350" indent="-514350">
              <a:buFont typeface="+mj-lt"/>
              <a:buAutoNum type="arabicPeriod"/>
            </a:pPr>
            <a:r>
              <a:rPr lang="en-US" sz="3400" b="1" dirty="0"/>
              <a:t>Executing</a:t>
            </a:r>
          </a:p>
          <a:p>
            <a:pPr marL="971550" lvl="1" indent="-514350">
              <a:buFont typeface="+mj-lt"/>
              <a:buAutoNum type="alphaUcPeriod"/>
            </a:pPr>
            <a:r>
              <a:rPr lang="en-US" dirty="0"/>
              <a:t>Direct and manage project</a:t>
            </a:r>
          </a:p>
          <a:p>
            <a:pPr marL="971550" lvl="1" indent="-514350">
              <a:buFont typeface="+mj-lt"/>
              <a:buAutoNum type="alphaUcPeriod"/>
            </a:pPr>
            <a:r>
              <a:rPr lang="en-US" dirty="0"/>
              <a:t>Conduct procurement</a:t>
            </a:r>
          </a:p>
          <a:p>
            <a:pPr marL="971550" lvl="1" indent="-514350">
              <a:buFont typeface="+mj-lt"/>
              <a:buAutoNum type="alphaUcPeriod"/>
            </a:pPr>
            <a:r>
              <a:rPr lang="en-US" dirty="0"/>
              <a:t>Engage stakeholders</a:t>
            </a:r>
          </a:p>
          <a:p>
            <a:pPr marL="514350" indent="-514350">
              <a:buFont typeface="+mj-lt"/>
              <a:buAutoNum type="arabicPeriod"/>
            </a:pPr>
            <a:r>
              <a:rPr lang="en-US" sz="3400" b="1" dirty="0"/>
              <a:t>Monitoring and Control</a:t>
            </a:r>
          </a:p>
          <a:p>
            <a:pPr marL="971550" lvl="1" indent="-514350">
              <a:buFont typeface="+mj-lt"/>
              <a:buAutoNum type="alphaUcPeriod"/>
            </a:pPr>
            <a:r>
              <a:rPr lang="en-US" dirty="0"/>
              <a:t>Budget and Project Plan tracking</a:t>
            </a:r>
          </a:p>
          <a:p>
            <a:pPr marL="971550" lvl="1" indent="-514350">
              <a:buFont typeface="+mj-lt"/>
              <a:buAutoNum type="alphaUcPeriod"/>
            </a:pPr>
            <a:r>
              <a:rPr lang="en-US" dirty="0"/>
              <a:t>Manage and mitigate risk</a:t>
            </a:r>
          </a:p>
          <a:p>
            <a:pPr marL="971550" lvl="1" indent="-514350">
              <a:buFont typeface="+mj-lt"/>
              <a:buAutoNum type="alphaUcPeriod"/>
            </a:pPr>
            <a:r>
              <a:rPr lang="en-US" dirty="0"/>
              <a:t>Change Management</a:t>
            </a:r>
          </a:p>
          <a:p>
            <a:pPr marL="971550" lvl="1" indent="-514350">
              <a:buFont typeface="+mj-lt"/>
              <a:buAutoNum type="alphaUcPeriod"/>
            </a:pPr>
            <a:r>
              <a:rPr lang="en-US" dirty="0"/>
              <a:t>Status and communication</a:t>
            </a:r>
          </a:p>
          <a:p>
            <a:pPr marL="514350" indent="-514350">
              <a:buFont typeface="+mj-lt"/>
              <a:buAutoNum type="arabicPeriod"/>
            </a:pPr>
            <a:r>
              <a:rPr lang="en-US" sz="3400" b="1" dirty="0"/>
              <a:t>Closing</a:t>
            </a:r>
            <a:endParaRPr lang="en-US" sz="2900" b="1" dirty="0"/>
          </a:p>
          <a:p>
            <a:pPr marL="971550" lvl="1" indent="-514350">
              <a:buFont typeface="+mj-lt"/>
              <a:buAutoNum type="alphaUcPeriod"/>
            </a:pPr>
            <a:r>
              <a:rPr lang="en-US" dirty="0"/>
              <a:t>Deliverable Complete or Project Abandoned</a:t>
            </a:r>
          </a:p>
          <a:p>
            <a:pPr marL="971550" lvl="1" indent="-514350">
              <a:buFont typeface="+mj-lt"/>
              <a:buAutoNum type="alphaUcPeriod"/>
            </a:pPr>
            <a:r>
              <a:rPr lang="en-US" dirty="0"/>
              <a:t>Transition to closure and ongoing maintenance</a:t>
            </a:r>
          </a:p>
          <a:p>
            <a:pPr marL="971550" lvl="1" indent="-514350">
              <a:buFont typeface="+mj-lt"/>
              <a:buAutoNum type="alphaUcPeriod"/>
            </a:pPr>
            <a:r>
              <a:rPr lang="en-US" dirty="0"/>
              <a:t>Project Plan Updated</a:t>
            </a:r>
          </a:p>
          <a:p>
            <a:pPr marL="971550" lvl="1" indent="-514350">
              <a:buFont typeface="+mj-lt"/>
              <a:buAutoNum type="alphaUcPeriod"/>
            </a:pPr>
            <a:r>
              <a:rPr lang="en-US" dirty="0"/>
              <a:t>Budget/cost summary</a:t>
            </a:r>
          </a:p>
          <a:p>
            <a:pPr marL="971550" lvl="1" indent="-514350">
              <a:buFont typeface="+mj-lt"/>
              <a:buAutoNum type="alphaUcPeriod"/>
            </a:pPr>
            <a:r>
              <a:rPr lang="en-US" dirty="0"/>
              <a:t>Post project findings and feedback</a:t>
            </a:r>
          </a:p>
          <a:p>
            <a:pPr marL="971550" lvl="1" indent="-514350">
              <a:buFont typeface="+mj-lt"/>
              <a:buAutoNum type="alphaUcPeriod"/>
            </a:pPr>
            <a:endParaRPr lang="en-US" dirty="0"/>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5</a:t>
            </a:fld>
            <a:endParaRPr lang="en-US" dirty="0"/>
          </a:p>
        </p:txBody>
      </p:sp>
      <p:pic>
        <p:nvPicPr>
          <p:cNvPr id="5" name="Picture 4">
            <a:extLst>
              <a:ext uri="{FF2B5EF4-FFF2-40B4-BE49-F238E27FC236}">
                <a16:creationId xmlns:a16="http://schemas.microsoft.com/office/drawing/2014/main" id="{56E4BFD6-D428-694F-862D-86E74043715A}"/>
              </a:ext>
            </a:extLst>
          </p:cNvPr>
          <p:cNvPicPr>
            <a:picLocks noChangeAspect="1"/>
          </p:cNvPicPr>
          <p:nvPr/>
        </p:nvPicPr>
        <p:blipFill>
          <a:blip r:embed="rId2"/>
          <a:stretch>
            <a:fillRect/>
          </a:stretch>
        </p:blipFill>
        <p:spPr>
          <a:xfrm>
            <a:off x="5620657" y="938708"/>
            <a:ext cx="6094186" cy="5078488"/>
          </a:xfrm>
          <a:prstGeom prst="rect">
            <a:avLst/>
          </a:prstGeom>
          <a:noFill/>
        </p:spPr>
      </p:pic>
    </p:spTree>
    <p:extLst>
      <p:ext uri="{BB962C8B-B14F-4D97-AF65-F5344CB8AC3E}">
        <p14:creationId xmlns:p14="http://schemas.microsoft.com/office/powerpoint/2010/main" val="296696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363557" y="104488"/>
            <a:ext cx="10990243" cy="650875"/>
          </a:xfrm>
        </p:spPr>
        <p:txBody>
          <a:bodyPr>
            <a:normAutofit fontScale="90000"/>
          </a:bodyPr>
          <a:lstStyle/>
          <a:p>
            <a:r>
              <a:rPr lang="en-US" dirty="0"/>
              <a:t>What is a Project Charter?</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609601" y="755363"/>
            <a:ext cx="11582399" cy="675841"/>
          </a:xfrm>
        </p:spPr>
        <p:txBody>
          <a:bodyPr>
            <a:normAutofit/>
          </a:bodyPr>
          <a:lstStyle/>
          <a:p>
            <a:pPr marL="0" indent="0">
              <a:buNone/>
            </a:pPr>
            <a:r>
              <a:rPr lang="en-US" sz="2400" i="1" dirty="0"/>
              <a:t>Serves as an agreement and as a communication tool for all of the project stakeholders </a:t>
            </a:r>
          </a:p>
          <a:p>
            <a:pPr marL="0" indent="0">
              <a:buNone/>
            </a:pPr>
            <a:endParaRPr lang="en-US" sz="2400" dirty="0"/>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6</a:t>
            </a:fld>
            <a:endParaRPr lang="en-US" dirty="0"/>
          </a:p>
        </p:txBody>
      </p:sp>
      <p:graphicFrame>
        <p:nvGraphicFramePr>
          <p:cNvPr id="5" name="Table 4">
            <a:extLst>
              <a:ext uri="{FF2B5EF4-FFF2-40B4-BE49-F238E27FC236}">
                <a16:creationId xmlns:a16="http://schemas.microsoft.com/office/drawing/2014/main" id="{787B0940-23CC-524F-A71E-CC350C56F09E}"/>
              </a:ext>
            </a:extLst>
          </p:cNvPr>
          <p:cNvGraphicFramePr>
            <a:graphicFrameLocks noGrp="1"/>
          </p:cNvGraphicFramePr>
          <p:nvPr>
            <p:extLst>
              <p:ext uri="{D42A27DB-BD31-4B8C-83A1-F6EECF244321}">
                <p14:modId xmlns:p14="http://schemas.microsoft.com/office/powerpoint/2010/main" val="1339118516"/>
              </p:ext>
            </p:extLst>
          </p:nvPr>
        </p:nvGraphicFramePr>
        <p:xfrm>
          <a:off x="363557" y="1395123"/>
          <a:ext cx="11610729" cy="4135200"/>
        </p:xfrm>
        <a:graphic>
          <a:graphicData uri="http://schemas.openxmlformats.org/drawingml/2006/table">
            <a:tbl>
              <a:tblPr firstRow="1" bandRow="1">
                <a:tableStyleId>{5C22544A-7EE6-4342-B048-85BDC9FD1C3A}</a:tableStyleId>
              </a:tblPr>
              <a:tblGrid>
                <a:gridCol w="2045814">
                  <a:extLst>
                    <a:ext uri="{9D8B030D-6E8A-4147-A177-3AD203B41FA5}">
                      <a16:colId xmlns:a16="http://schemas.microsoft.com/office/drawing/2014/main" val="3803510504"/>
                    </a:ext>
                  </a:extLst>
                </a:gridCol>
                <a:gridCol w="9564915">
                  <a:extLst>
                    <a:ext uri="{9D8B030D-6E8A-4147-A177-3AD203B41FA5}">
                      <a16:colId xmlns:a16="http://schemas.microsoft.com/office/drawing/2014/main" val="175436017"/>
                    </a:ext>
                  </a:extLst>
                </a:gridCol>
              </a:tblGrid>
              <a:tr h="312023">
                <a:tc>
                  <a:txBody>
                    <a:bodyPr/>
                    <a:lstStyle/>
                    <a:p>
                      <a:pPr algn="ctr"/>
                      <a:r>
                        <a:rPr lang="en-US" dirty="0"/>
                        <a:t>SECTION</a:t>
                      </a:r>
                    </a:p>
                  </a:txBody>
                  <a:tcPr/>
                </a:tc>
                <a:tc>
                  <a:txBody>
                    <a:bodyPr/>
                    <a:lstStyle/>
                    <a:p>
                      <a:pPr algn="ctr"/>
                      <a:r>
                        <a:rPr lang="en-US" dirty="0"/>
                        <a:t>DESCRIPTION</a:t>
                      </a:r>
                    </a:p>
                  </a:txBody>
                  <a:tcPr/>
                </a:tc>
                <a:extLst>
                  <a:ext uri="{0D108BD9-81ED-4DB2-BD59-A6C34878D82A}">
                    <a16:rowId xmlns:a16="http://schemas.microsoft.com/office/drawing/2014/main" val="3723983931"/>
                  </a:ext>
                </a:extLst>
              </a:tr>
              <a:tr h="538560">
                <a:tc>
                  <a:txBody>
                    <a:bodyPr/>
                    <a:lstStyle/>
                    <a:p>
                      <a:r>
                        <a:rPr lang="en-US" sz="1600" dirty="0"/>
                        <a:t>Project Overview</a:t>
                      </a:r>
                    </a:p>
                  </a:txBody>
                  <a:tcPr/>
                </a:tc>
                <a:tc>
                  <a:txBody>
                    <a:bodyPr/>
                    <a:lstStyle/>
                    <a:p>
                      <a:r>
                        <a:rPr lang="en-US" sz="1600" b="0" i="0" u="none" strike="noStrike" kern="1200" dirty="0">
                          <a:solidFill>
                            <a:schemeClr val="dk1"/>
                          </a:solidFill>
                          <a:effectLst/>
                          <a:latin typeface="+mn-lt"/>
                          <a:ea typeface="+mn-ea"/>
                          <a:cs typeface="+mn-cs"/>
                        </a:rPr>
                        <a:t>Describe the product or service of the project, the reason the project was undertaken, and the purpose of the project.</a:t>
                      </a:r>
                      <a:endParaRPr lang="en-US" sz="1600" dirty="0"/>
                    </a:p>
                  </a:txBody>
                  <a:tcPr/>
                </a:tc>
                <a:extLst>
                  <a:ext uri="{0D108BD9-81ED-4DB2-BD59-A6C34878D82A}">
                    <a16:rowId xmlns:a16="http://schemas.microsoft.com/office/drawing/2014/main" val="1152896987"/>
                  </a:ext>
                </a:extLst>
              </a:tr>
              <a:tr h="538560">
                <a:tc>
                  <a:txBody>
                    <a:bodyPr/>
                    <a:lstStyle/>
                    <a:p>
                      <a:r>
                        <a:rPr lang="en-US" sz="1600" dirty="0"/>
                        <a:t>Project Objectives</a:t>
                      </a:r>
                    </a:p>
                  </a:txBody>
                  <a:tcPr/>
                </a:tc>
                <a:tc>
                  <a:txBody>
                    <a:bodyPr/>
                    <a:lstStyle/>
                    <a:p>
                      <a:r>
                        <a:rPr lang="en-US" sz="1600" b="0" i="0" u="none" strike="noStrike" kern="1200" dirty="0">
                          <a:solidFill>
                            <a:schemeClr val="dk1"/>
                          </a:solidFill>
                          <a:effectLst/>
                          <a:latin typeface="+mn-lt"/>
                          <a:ea typeface="+mn-ea"/>
                          <a:cs typeface="+mn-cs"/>
                        </a:rPr>
                        <a:t>Describe the overall objectives of the project and what factors will determine the success of the project.</a:t>
                      </a:r>
                      <a:endParaRPr lang="en-US" sz="1600" dirty="0"/>
                    </a:p>
                  </a:txBody>
                  <a:tcPr/>
                </a:tc>
                <a:extLst>
                  <a:ext uri="{0D108BD9-81ED-4DB2-BD59-A6C34878D82A}">
                    <a16:rowId xmlns:a16="http://schemas.microsoft.com/office/drawing/2014/main" val="1088224241"/>
                  </a:ext>
                </a:extLst>
              </a:tr>
              <a:tr h="538560">
                <a:tc>
                  <a:txBody>
                    <a:bodyPr/>
                    <a:lstStyle/>
                    <a:p>
                      <a:r>
                        <a:rPr lang="en-US" sz="1600" dirty="0"/>
                        <a:t>Business Objectives</a:t>
                      </a:r>
                    </a:p>
                  </a:txBody>
                  <a:tcPr/>
                </a:tc>
                <a:tc>
                  <a:txBody>
                    <a:bodyPr/>
                    <a:lstStyle/>
                    <a:p>
                      <a:r>
                        <a:rPr lang="en-US" sz="1600" b="0" i="0" u="none" strike="noStrike" kern="1200" dirty="0">
                          <a:solidFill>
                            <a:schemeClr val="dk1"/>
                          </a:solidFill>
                          <a:effectLst/>
                          <a:latin typeface="+mn-lt"/>
                          <a:ea typeface="+mn-ea"/>
                          <a:cs typeface="+mn-cs"/>
                        </a:rPr>
                        <a:t>State the reason this project is needed and what problem or issue the project will resolve. Describe the impacts to the organization if the project is not approved.</a:t>
                      </a:r>
                      <a:endParaRPr lang="en-US" sz="1600" dirty="0"/>
                    </a:p>
                  </a:txBody>
                  <a:tcPr/>
                </a:tc>
                <a:extLst>
                  <a:ext uri="{0D108BD9-81ED-4DB2-BD59-A6C34878D82A}">
                    <a16:rowId xmlns:a16="http://schemas.microsoft.com/office/drawing/2014/main" val="1517699129"/>
                  </a:ext>
                </a:extLst>
              </a:tr>
              <a:tr h="544046">
                <a:tc>
                  <a:txBody>
                    <a:bodyPr/>
                    <a:lstStyle/>
                    <a:p>
                      <a:r>
                        <a:rPr lang="en-US" sz="1600" dirty="0"/>
                        <a:t>Resource Costs and Estimates</a:t>
                      </a:r>
                    </a:p>
                  </a:txBody>
                  <a:tcPr/>
                </a:tc>
                <a:tc>
                  <a:txBody>
                    <a:bodyPr/>
                    <a:lstStyle/>
                    <a:p>
                      <a:r>
                        <a:rPr lang="en-US" sz="1600" b="0" i="0" u="none" strike="noStrike" kern="1200" dirty="0">
                          <a:solidFill>
                            <a:schemeClr val="dk1"/>
                          </a:solidFill>
                          <a:effectLst/>
                          <a:latin typeface="+mn-lt"/>
                          <a:ea typeface="+mn-ea"/>
                          <a:cs typeface="+mn-cs"/>
                        </a:rPr>
                        <a:t>Provide cost estimates if known, including monies already expended such as a feasibility study or consulting time.</a:t>
                      </a:r>
                      <a:endParaRPr lang="en-US" sz="1600" dirty="0"/>
                    </a:p>
                  </a:txBody>
                  <a:tcPr/>
                </a:tc>
                <a:extLst>
                  <a:ext uri="{0D108BD9-81ED-4DB2-BD59-A6C34878D82A}">
                    <a16:rowId xmlns:a16="http://schemas.microsoft.com/office/drawing/2014/main" val="1709471737"/>
                  </a:ext>
                </a:extLst>
              </a:tr>
              <a:tr h="312023">
                <a:tc>
                  <a:txBody>
                    <a:bodyPr/>
                    <a:lstStyle/>
                    <a:p>
                      <a:r>
                        <a:rPr lang="en-US" sz="1600" dirty="0"/>
                        <a:t>Roles and Responsibilities</a:t>
                      </a:r>
                    </a:p>
                  </a:txBody>
                  <a:tcPr/>
                </a:tc>
                <a:tc>
                  <a:txBody>
                    <a:bodyPr/>
                    <a:lstStyle/>
                    <a:p>
                      <a:r>
                        <a:rPr lang="en-US" sz="1600" b="0" i="0" u="none" strike="noStrike" kern="1200" dirty="0">
                          <a:solidFill>
                            <a:schemeClr val="dk1"/>
                          </a:solidFill>
                          <a:effectLst/>
                          <a:latin typeface="+mn-lt"/>
                          <a:ea typeface="+mn-ea"/>
                          <a:cs typeface="+mn-cs"/>
                        </a:rPr>
                        <a:t>List the project team members, stakeholders and their responsibilities.</a:t>
                      </a:r>
                      <a:endParaRPr lang="en-US" sz="1600" dirty="0"/>
                    </a:p>
                  </a:txBody>
                  <a:tcPr/>
                </a:tc>
                <a:extLst>
                  <a:ext uri="{0D108BD9-81ED-4DB2-BD59-A6C34878D82A}">
                    <a16:rowId xmlns:a16="http://schemas.microsoft.com/office/drawing/2014/main" val="2105792320"/>
                  </a:ext>
                </a:extLst>
              </a:tr>
              <a:tr h="538560">
                <a:tc>
                  <a:txBody>
                    <a:bodyPr/>
                    <a:lstStyle/>
                    <a:p>
                      <a:r>
                        <a:rPr lang="en-US" sz="1600" dirty="0"/>
                        <a:t>Signatures</a:t>
                      </a:r>
                    </a:p>
                  </a:txBody>
                  <a:tcPr/>
                </a:tc>
                <a:tc>
                  <a:txBody>
                    <a:bodyPr/>
                    <a:lstStyle/>
                    <a:p>
                      <a:r>
                        <a:rPr lang="en-US" sz="1600" b="0" i="0" u="none" strike="noStrike" kern="1200" dirty="0">
                          <a:solidFill>
                            <a:schemeClr val="dk1"/>
                          </a:solidFill>
                          <a:effectLst/>
                          <a:latin typeface="+mn-lt"/>
                          <a:ea typeface="+mn-ea"/>
                          <a:cs typeface="+mn-cs"/>
                        </a:rPr>
                        <a:t>Include signature lines for the </a:t>
                      </a:r>
                      <a:r>
                        <a:rPr lang="en-US" sz="1600" b="0" i="0" u="sng" strike="noStrike" kern="1200" dirty="0">
                          <a:solidFill>
                            <a:schemeClr val="dk1"/>
                          </a:solidFill>
                          <a:effectLst/>
                          <a:latin typeface="+mn-lt"/>
                          <a:ea typeface="+mn-ea"/>
                          <a:cs typeface="+mn-cs"/>
                        </a:rPr>
                        <a:t>project sponsor</a:t>
                      </a:r>
                      <a:r>
                        <a:rPr lang="en-US" sz="1600" b="0" i="0" u="none" strike="noStrike" kern="1200" dirty="0">
                          <a:solidFill>
                            <a:schemeClr val="dk1"/>
                          </a:solidFill>
                          <a:effectLst/>
                          <a:latin typeface="+mn-lt"/>
                          <a:ea typeface="+mn-ea"/>
                          <a:cs typeface="+mn-cs"/>
                        </a:rPr>
                        <a:t>, project manager, key stakeholders, key management (i.e., developers)customers, and vendors.</a:t>
                      </a:r>
                      <a:endParaRPr lang="en-US" sz="1600" dirty="0"/>
                    </a:p>
                  </a:txBody>
                  <a:tcPr/>
                </a:tc>
                <a:extLst>
                  <a:ext uri="{0D108BD9-81ED-4DB2-BD59-A6C34878D82A}">
                    <a16:rowId xmlns:a16="http://schemas.microsoft.com/office/drawing/2014/main" val="364098879"/>
                  </a:ext>
                </a:extLst>
              </a:tr>
              <a:tr h="322137">
                <a:tc>
                  <a:txBody>
                    <a:bodyPr/>
                    <a:lstStyle/>
                    <a:p>
                      <a:r>
                        <a:rPr lang="en-US" sz="1600" dirty="0"/>
                        <a:t>Attachments</a:t>
                      </a:r>
                    </a:p>
                  </a:txBody>
                  <a:tcPr/>
                </a:tc>
                <a:tc>
                  <a:txBody>
                    <a:bodyPr/>
                    <a:lstStyle/>
                    <a:p>
                      <a:r>
                        <a:rPr lang="en-US" sz="1600" dirty="0"/>
                        <a:t>Any key supportive documentation (vendor or product descriptions if purchase product is involved)</a:t>
                      </a:r>
                    </a:p>
                  </a:txBody>
                  <a:tcPr/>
                </a:tc>
                <a:extLst>
                  <a:ext uri="{0D108BD9-81ED-4DB2-BD59-A6C34878D82A}">
                    <a16:rowId xmlns:a16="http://schemas.microsoft.com/office/drawing/2014/main" val="3563200593"/>
                  </a:ext>
                </a:extLst>
              </a:tr>
            </a:tbl>
          </a:graphicData>
        </a:graphic>
      </p:graphicFrame>
      <p:sp>
        <p:nvSpPr>
          <p:cNvPr id="6" name="TextBox 5">
            <a:extLst>
              <a:ext uri="{FF2B5EF4-FFF2-40B4-BE49-F238E27FC236}">
                <a16:creationId xmlns:a16="http://schemas.microsoft.com/office/drawing/2014/main" id="{8CEA921C-BE9F-4542-B381-6E4CAE10BC8B}"/>
              </a:ext>
            </a:extLst>
          </p:cNvPr>
          <p:cNvSpPr txBox="1"/>
          <p:nvPr/>
        </p:nvSpPr>
        <p:spPr>
          <a:xfrm>
            <a:off x="6923316" y="5975307"/>
            <a:ext cx="5050970" cy="261610"/>
          </a:xfrm>
          <a:prstGeom prst="rect">
            <a:avLst/>
          </a:prstGeom>
          <a:noFill/>
        </p:spPr>
        <p:txBody>
          <a:bodyPr wrap="square" rtlCol="0">
            <a:spAutoFit/>
          </a:bodyPr>
          <a:lstStyle/>
          <a:p>
            <a:pPr algn="r"/>
            <a:r>
              <a:rPr lang="en-US" sz="1100" dirty="0">
                <a:solidFill>
                  <a:schemeClr val="bg1">
                    <a:lumMod val="65000"/>
                  </a:schemeClr>
                </a:solidFill>
              </a:rPr>
              <a:t>Source: Project Management Jumpstart by Kim Heldman p. 301</a:t>
            </a:r>
          </a:p>
        </p:txBody>
      </p:sp>
    </p:spTree>
    <p:extLst>
      <p:ext uri="{BB962C8B-B14F-4D97-AF65-F5344CB8AC3E}">
        <p14:creationId xmlns:p14="http://schemas.microsoft.com/office/powerpoint/2010/main" val="375219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solidFill>
            <a:schemeClr val="accent6"/>
          </a:solidFill>
        </p:spPr>
        <p:txBody>
          <a:bodyPr/>
          <a:lstStyle/>
          <a:p>
            <a:r>
              <a:rPr lang="en-US" dirty="0">
                <a:solidFill>
                  <a:schemeClr val="bg1"/>
                </a:solidFill>
              </a:rPr>
              <a:t>CLASS EXERCISE</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7</a:t>
            </a:fld>
            <a:endParaRPr lang="en-US" dirty="0"/>
          </a:p>
        </p:txBody>
      </p:sp>
      <p:sp>
        <p:nvSpPr>
          <p:cNvPr id="5" name="Title 1">
            <a:extLst>
              <a:ext uri="{FF2B5EF4-FFF2-40B4-BE49-F238E27FC236}">
                <a16:creationId xmlns:a16="http://schemas.microsoft.com/office/drawing/2014/main" id="{5D2A31F8-F7F3-744C-BCC2-37A1BC448ED7}"/>
              </a:ext>
            </a:extLst>
          </p:cNvPr>
          <p:cNvSpPr txBox="1">
            <a:spLocks/>
          </p:cNvSpPr>
          <p:nvPr/>
        </p:nvSpPr>
        <p:spPr>
          <a:xfrm>
            <a:off x="195046" y="1690688"/>
            <a:ext cx="119969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CREATE A PROJECT CHARTER TO CREATE “Car Charge B&amp;B”</a:t>
            </a:r>
          </a:p>
        </p:txBody>
      </p:sp>
      <p:pic>
        <p:nvPicPr>
          <p:cNvPr id="7" name="Picture 6">
            <a:extLst>
              <a:ext uri="{FF2B5EF4-FFF2-40B4-BE49-F238E27FC236}">
                <a16:creationId xmlns:a16="http://schemas.microsoft.com/office/drawing/2014/main" id="{764991D8-8779-7946-98C7-F21A989EF4B0}"/>
              </a:ext>
            </a:extLst>
          </p:cNvPr>
          <p:cNvPicPr>
            <a:picLocks noChangeAspect="1"/>
          </p:cNvPicPr>
          <p:nvPr/>
        </p:nvPicPr>
        <p:blipFill>
          <a:blip r:embed="rId2"/>
          <a:stretch>
            <a:fillRect/>
          </a:stretch>
        </p:blipFill>
        <p:spPr>
          <a:xfrm>
            <a:off x="1136820" y="3209491"/>
            <a:ext cx="8632053" cy="3153476"/>
          </a:xfrm>
          <a:prstGeom prst="rect">
            <a:avLst/>
          </a:prstGeom>
        </p:spPr>
      </p:pic>
    </p:spTree>
    <p:extLst>
      <p:ext uri="{BB962C8B-B14F-4D97-AF65-F5344CB8AC3E}">
        <p14:creationId xmlns:p14="http://schemas.microsoft.com/office/powerpoint/2010/main" val="228339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p:txBody>
          <a:bodyPr/>
          <a:lstStyle/>
          <a:p>
            <a:r>
              <a:rPr lang="en-US" dirty="0"/>
              <a:t>Project Team</a:t>
            </a:r>
          </a:p>
        </p:txBody>
      </p:sp>
      <p:graphicFrame>
        <p:nvGraphicFramePr>
          <p:cNvPr id="5" name="Content Placeholder 4">
            <a:extLst>
              <a:ext uri="{FF2B5EF4-FFF2-40B4-BE49-F238E27FC236}">
                <a16:creationId xmlns:a16="http://schemas.microsoft.com/office/drawing/2014/main" id="{7C3C1358-775B-A440-AC8B-B33E919DD065}"/>
              </a:ext>
            </a:extLst>
          </p:cNvPr>
          <p:cNvGraphicFramePr>
            <a:graphicFrameLocks noGrp="1"/>
          </p:cNvGraphicFramePr>
          <p:nvPr>
            <p:ph idx="1"/>
            <p:extLst>
              <p:ext uri="{D42A27DB-BD31-4B8C-83A1-F6EECF244321}">
                <p14:modId xmlns:p14="http://schemas.microsoft.com/office/powerpoint/2010/main" val="712413428"/>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59348248"/>
                    </a:ext>
                  </a:extLst>
                </a:gridCol>
                <a:gridCol w="5257800">
                  <a:extLst>
                    <a:ext uri="{9D8B030D-6E8A-4147-A177-3AD203B41FA5}">
                      <a16:colId xmlns:a16="http://schemas.microsoft.com/office/drawing/2014/main" val="683641937"/>
                    </a:ext>
                  </a:extLst>
                </a:gridCol>
              </a:tblGrid>
              <a:tr h="370840">
                <a:tc>
                  <a:txBody>
                    <a:bodyPr/>
                    <a:lstStyle/>
                    <a:p>
                      <a:pPr algn="ctr"/>
                      <a:r>
                        <a:rPr lang="en-US" dirty="0"/>
                        <a:t>DIRECT</a:t>
                      </a:r>
                    </a:p>
                  </a:txBody>
                  <a:tcPr/>
                </a:tc>
                <a:tc>
                  <a:txBody>
                    <a:bodyPr/>
                    <a:lstStyle/>
                    <a:p>
                      <a:pPr algn="ctr"/>
                      <a:r>
                        <a:rPr lang="en-US" dirty="0"/>
                        <a:t>INDIRECT</a:t>
                      </a:r>
                    </a:p>
                  </a:txBody>
                  <a:tcPr/>
                </a:tc>
                <a:extLst>
                  <a:ext uri="{0D108BD9-81ED-4DB2-BD59-A6C34878D82A}">
                    <a16:rowId xmlns:a16="http://schemas.microsoft.com/office/drawing/2014/main" val="3208979378"/>
                  </a:ext>
                </a:extLst>
              </a:tr>
              <a:tr h="370840">
                <a:tc>
                  <a:txBody>
                    <a:bodyPr/>
                    <a:lstStyle/>
                    <a:p>
                      <a:r>
                        <a:rPr lang="en-US" dirty="0"/>
                        <a:t>Project Manager</a:t>
                      </a:r>
                    </a:p>
                  </a:txBody>
                  <a:tcPr/>
                </a:tc>
                <a:tc>
                  <a:txBody>
                    <a:bodyPr/>
                    <a:lstStyle/>
                    <a:p>
                      <a:r>
                        <a:rPr lang="en-US" dirty="0"/>
                        <a:t>Managers of direct team members</a:t>
                      </a:r>
                    </a:p>
                  </a:txBody>
                  <a:tcPr/>
                </a:tc>
                <a:extLst>
                  <a:ext uri="{0D108BD9-81ED-4DB2-BD59-A6C34878D82A}">
                    <a16:rowId xmlns:a16="http://schemas.microsoft.com/office/drawing/2014/main" val="131189694"/>
                  </a:ext>
                </a:extLst>
              </a:tr>
              <a:tr h="370840">
                <a:tc>
                  <a:txBody>
                    <a:bodyPr/>
                    <a:lstStyle/>
                    <a:p>
                      <a:r>
                        <a:rPr lang="en-US" dirty="0"/>
                        <a:t>Project Sponsors</a:t>
                      </a:r>
                    </a:p>
                  </a:txBody>
                  <a:tcPr/>
                </a:tc>
                <a:tc>
                  <a:txBody>
                    <a:bodyPr/>
                    <a:lstStyle/>
                    <a:p>
                      <a:r>
                        <a:rPr lang="en-US" dirty="0"/>
                        <a:t>Staff of other applications what may have an interest</a:t>
                      </a:r>
                    </a:p>
                  </a:txBody>
                  <a:tcPr/>
                </a:tc>
                <a:extLst>
                  <a:ext uri="{0D108BD9-81ED-4DB2-BD59-A6C34878D82A}">
                    <a16:rowId xmlns:a16="http://schemas.microsoft.com/office/drawing/2014/main" val="590370853"/>
                  </a:ext>
                </a:extLst>
              </a:tr>
              <a:tr h="370840">
                <a:tc>
                  <a:txBody>
                    <a:bodyPr/>
                    <a:lstStyle/>
                    <a:p>
                      <a:r>
                        <a:rPr lang="en-US" dirty="0"/>
                        <a:t>Business Analysts</a:t>
                      </a:r>
                    </a:p>
                  </a:txBody>
                  <a:tcPr/>
                </a:tc>
                <a:tc>
                  <a:txBody>
                    <a:bodyPr/>
                    <a:lstStyle/>
                    <a:p>
                      <a:r>
                        <a:rPr lang="en-US" dirty="0"/>
                        <a:t>Stakeholders beyond the direct project team</a:t>
                      </a:r>
                    </a:p>
                  </a:txBody>
                  <a:tcPr/>
                </a:tc>
                <a:extLst>
                  <a:ext uri="{0D108BD9-81ED-4DB2-BD59-A6C34878D82A}">
                    <a16:rowId xmlns:a16="http://schemas.microsoft.com/office/drawing/2014/main" val="2002260635"/>
                  </a:ext>
                </a:extLst>
              </a:tr>
              <a:tr h="370840">
                <a:tc>
                  <a:txBody>
                    <a:bodyPr/>
                    <a:lstStyle/>
                    <a:p>
                      <a:r>
                        <a:rPr lang="en-US" dirty="0"/>
                        <a:t>Developers (staff or consultants)</a:t>
                      </a:r>
                    </a:p>
                  </a:txBody>
                  <a:tcPr/>
                </a:tc>
                <a:tc>
                  <a:txBody>
                    <a:bodyPr/>
                    <a:lstStyle/>
                    <a:p>
                      <a:r>
                        <a:rPr lang="en-US" dirty="0"/>
                        <a:t>Portfolio/Program Managers</a:t>
                      </a:r>
                    </a:p>
                  </a:txBody>
                  <a:tcPr/>
                </a:tc>
                <a:extLst>
                  <a:ext uri="{0D108BD9-81ED-4DB2-BD59-A6C34878D82A}">
                    <a16:rowId xmlns:a16="http://schemas.microsoft.com/office/drawing/2014/main" val="3267054265"/>
                  </a:ext>
                </a:extLst>
              </a:tr>
              <a:tr h="370840">
                <a:tc>
                  <a:txBody>
                    <a:bodyPr/>
                    <a:lstStyle/>
                    <a:p>
                      <a:r>
                        <a:rPr lang="en-US" dirty="0"/>
                        <a:t>QA/Testing Staff</a:t>
                      </a:r>
                    </a:p>
                  </a:txBody>
                  <a:tcPr/>
                </a:tc>
                <a:tc>
                  <a:txBody>
                    <a:bodyPr/>
                    <a:lstStyle/>
                    <a:p>
                      <a:endParaRPr lang="en-US" dirty="0"/>
                    </a:p>
                  </a:txBody>
                  <a:tcPr/>
                </a:tc>
                <a:extLst>
                  <a:ext uri="{0D108BD9-81ED-4DB2-BD59-A6C34878D82A}">
                    <a16:rowId xmlns:a16="http://schemas.microsoft.com/office/drawing/2014/main" val="1503034375"/>
                  </a:ext>
                </a:extLst>
              </a:tr>
              <a:tr h="370840">
                <a:tc>
                  <a:txBody>
                    <a:bodyPr/>
                    <a:lstStyle/>
                    <a:p>
                      <a:r>
                        <a:rPr lang="en-US" dirty="0"/>
                        <a:t>Architects</a:t>
                      </a:r>
                    </a:p>
                  </a:txBody>
                  <a:tcPr/>
                </a:tc>
                <a:tc>
                  <a:txBody>
                    <a:bodyPr/>
                    <a:lstStyle/>
                    <a:p>
                      <a:endParaRPr lang="en-US" dirty="0"/>
                    </a:p>
                  </a:txBody>
                  <a:tcPr/>
                </a:tc>
                <a:extLst>
                  <a:ext uri="{0D108BD9-81ED-4DB2-BD59-A6C34878D82A}">
                    <a16:rowId xmlns:a16="http://schemas.microsoft.com/office/drawing/2014/main" val="1010898222"/>
                  </a:ext>
                </a:extLst>
              </a:tr>
              <a:tr h="370840">
                <a:tc>
                  <a:txBody>
                    <a:bodyPr/>
                    <a:lstStyle/>
                    <a:p>
                      <a:r>
                        <a:rPr lang="en-US" dirty="0"/>
                        <a:t>Database Administrators</a:t>
                      </a:r>
                    </a:p>
                  </a:txBody>
                  <a:tcPr/>
                </a:tc>
                <a:tc>
                  <a:txBody>
                    <a:bodyPr/>
                    <a:lstStyle/>
                    <a:p>
                      <a:endParaRPr lang="en-US" dirty="0"/>
                    </a:p>
                  </a:txBody>
                  <a:tcPr/>
                </a:tc>
                <a:extLst>
                  <a:ext uri="{0D108BD9-81ED-4DB2-BD59-A6C34878D82A}">
                    <a16:rowId xmlns:a16="http://schemas.microsoft.com/office/drawing/2014/main" val="2958956554"/>
                  </a:ext>
                </a:extLst>
              </a:tr>
              <a:tr h="370840">
                <a:tc>
                  <a:txBody>
                    <a:bodyPr/>
                    <a:lstStyle/>
                    <a:p>
                      <a:r>
                        <a:rPr lang="en-US" dirty="0"/>
                        <a:t>User Interface Designers/Researchers</a:t>
                      </a:r>
                    </a:p>
                  </a:txBody>
                  <a:tcPr/>
                </a:tc>
                <a:tc>
                  <a:txBody>
                    <a:bodyPr/>
                    <a:lstStyle/>
                    <a:p>
                      <a:endParaRPr lang="en-US" dirty="0"/>
                    </a:p>
                  </a:txBody>
                  <a:tcPr/>
                </a:tc>
                <a:extLst>
                  <a:ext uri="{0D108BD9-81ED-4DB2-BD59-A6C34878D82A}">
                    <a16:rowId xmlns:a16="http://schemas.microsoft.com/office/drawing/2014/main" val="1250161278"/>
                  </a:ext>
                </a:extLst>
              </a:tr>
              <a:tr h="370840">
                <a:tc>
                  <a:txBody>
                    <a:bodyPr/>
                    <a:lstStyle/>
                    <a:p>
                      <a:r>
                        <a:rPr lang="en-US" dirty="0"/>
                        <a:t>Business Subject Matter Experts/Acceptance Testing Team</a:t>
                      </a:r>
                    </a:p>
                  </a:txBody>
                  <a:tcPr/>
                </a:tc>
                <a:tc>
                  <a:txBody>
                    <a:bodyPr/>
                    <a:lstStyle/>
                    <a:p>
                      <a:endParaRPr lang="en-US" dirty="0"/>
                    </a:p>
                  </a:txBody>
                  <a:tcPr/>
                </a:tc>
                <a:extLst>
                  <a:ext uri="{0D108BD9-81ED-4DB2-BD59-A6C34878D82A}">
                    <a16:rowId xmlns:a16="http://schemas.microsoft.com/office/drawing/2014/main" val="1797113301"/>
                  </a:ext>
                </a:extLst>
              </a:tr>
            </a:tbl>
          </a:graphicData>
        </a:graphic>
      </p:graphicFrame>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8</a:t>
            </a:fld>
            <a:endParaRPr lang="en-US" dirty="0"/>
          </a:p>
        </p:txBody>
      </p:sp>
    </p:spTree>
    <p:extLst>
      <p:ext uri="{BB962C8B-B14F-4D97-AF65-F5344CB8AC3E}">
        <p14:creationId xmlns:p14="http://schemas.microsoft.com/office/powerpoint/2010/main" val="515549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91DA-B553-6F42-AB27-74E5EA30231E}"/>
              </a:ext>
            </a:extLst>
          </p:cNvPr>
          <p:cNvSpPr>
            <a:spLocks noGrp="1"/>
          </p:cNvSpPr>
          <p:nvPr>
            <p:ph type="title"/>
          </p:nvPr>
        </p:nvSpPr>
        <p:spPr>
          <a:xfrm>
            <a:off x="838200" y="0"/>
            <a:ext cx="10515600" cy="1325563"/>
          </a:xfrm>
        </p:spPr>
        <p:txBody>
          <a:bodyPr/>
          <a:lstStyle/>
          <a:p>
            <a:r>
              <a:rPr lang="en-US" dirty="0"/>
              <a:t>Key Project Meetings</a:t>
            </a:r>
          </a:p>
        </p:txBody>
      </p:sp>
      <p:sp>
        <p:nvSpPr>
          <p:cNvPr id="3" name="Content Placeholder 2">
            <a:extLst>
              <a:ext uri="{FF2B5EF4-FFF2-40B4-BE49-F238E27FC236}">
                <a16:creationId xmlns:a16="http://schemas.microsoft.com/office/drawing/2014/main" id="{84A80E75-B1AB-3848-918A-B40EAA5BE526}"/>
              </a:ext>
            </a:extLst>
          </p:cNvPr>
          <p:cNvSpPr>
            <a:spLocks noGrp="1"/>
          </p:cNvSpPr>
          <p:nvPr>
            <p:ph idx="1"/>
          </p:nvPr>
        </p:nvSpPr>
        <p:spPr>
          <a:xfrm>
            <a:off x="838200" y="1291771"/>
            <a:ext cx="10515600" cy="4885192"/>
          </a:xfrm>
        </p:spPr>
        <p:txBody>
          <a:bodyPr>
            <a:normAutofit fontScale="70000" lnSpcReduction="20000"/>
          </a:bodyPr>
          <a:lstStyle/>
          <a:p>
            <a:r>
              <a:rPr lang="en-US" dirty="0"/>
              <a:t>Charter Review and Signoff Meeting</a:t>
            </a:r>
          </a:p>
          <a:p>
            <a:r>
              <a:rPr lang="en-US" dirty="0"/>
              <a:t>Project Kickoff Meeting</a:t>
            </a:r>
          </a:p>
          <a:p>
            <a:r>
              <a:rPr lang="en-US" dirty="0"/>
              <a:t>Status Meeting</a:t>
            </a:r>
          </a:p>
          <a:p>
            <a:pPr lvl="1"/>
            <a:r>
              <a:rPr lang="en-US" dirty="0"/>
              <a:t>Weekly for core project team</a:t>
            </a:r>
          </a:p>
          <a:p>
            <a:pPr lvl="1"/>
            <a:r>
              <a:rPr lang="en-US" dirty="0"/>
              <a:t>Bi-Weekly/Monthly for Stakeholders</a:t>
            </a:r>
          </a:p>
          <a:p>
            <a:pPr lvl="1"/>
            <a:r>
              <a:rPr lang="en-US" dirty="0"/>
              <a:t>Verify project plan updates</a:t>
            </a:r>
          </a:p>
          <a:p>
            <a:pPr lvl="1"/>
            <a:r>
              <a:rPr lang="en-US" dirty="0"/>
              <a:t>Review and update risk</a:t>
            </a:r>
          </a:p>
          <a:p>
            <a:pPr lvl="1"/>
            <a:r>
              <a:rPr lang="en-US" dirty="0"/>
              <a:t>Review significant project dependencies</a:t>
            </a:r>
          </a:p>
          <a:p>
            <a:pPr lvl="1"/>
            <a:r>
              <a:rPr lang="en-US" dirty="0"/>
              <a:t>Update stakeholders </a:t>
            </a:r>
          </a:p>
          <a:p>
            <a:pPr lvl="1"/>
            <a:r>
              <a:rPr lang="en-US" dirty="0"/>
              <a:t>Review project budget and timeline</a:t>
            </a:r>
          </a:p>
          <a:p>
            <a:r>
              <a:rPr lang="en-US" dirty="0"/>
              <a:t>Change Management Meeting</a:t>
            </a:r>
          </a:p>
          <a:p>
            <a:pPr lvl="1"/>
            <a:r>
              <a:rPr lang="en-US" dirty="0"/>
              <a:t>Required when changes to the scope of the project is impacted</a:t>
            </a:r>
          </a:p>
          <a:p>
            <a:r>
              <a:rPr lang="en-US" dirty="0"/>
              <a:t>Project Close Out Meeting</a:t>
            </a:r>
          </a:p>
          <a:p>
            <a:pPr lvl="1"/>
            <a:r>
              <a:rPr lang="en-US" dirty="0"/>
              <a:t>Verifying Implementation</a:t>
            </a:r>
          </a:p>
          <a:p>
            <a:pPr lvl="1"/>
            <a:r>
              <a:rPr lang="en-US" dirty="0"/>
              <a:t>Review timeline &amp; budget</a:t>
            </a:r>
          </a:p>
          <a:p>
            <a:pPr lvl="1"/>
            <a:r>
              <a:rPr lang="en-US" dirty="0"/>
              <a:t>Release staff from project</a:t>
            </a:r>
          </a:p>
          <a:p>
            <a:pPr lvl="1"/>
            <a:r>
              <a:rPr lang="en-US" dirty="0"/>
              <a:t>Transition to maintenance</a:t>
            </a:r>
          </a:p>
          <a:p>
            <a:pPr lvl="1"/>
            <a:r>
              <a:rPr lang="en-US" dirty="0"/>
              <a:t>Hold “Lessons learned” session</a:t>
            </a:r>
          </a:p>
        </p:txBody>
      </p:sp>
      <p:sp>
        <p:nvSpPr>
          <p:cNvPr id="4" name="Slide Number Placeholder 3">
            <a:extLst>
              <a:ext uri="{FF2B5EF4-FFF2-40B4-BE49-F238E27FC236}">
                <a16:creationId xmlns:a16="http://schemas.microsoft.com/office/drawing/2014/main" id="{9B67131A-0CC8-244D-B60E-C87BAAA4DDE2}"/>
              </a:ext>
            </a:extLst>
          </p:cNvPr>
          <p:cNvSpPr>
            <a:spLocks noGrp="1"/>
          </p:cNvSpPr>
          <p:nvPr>
            <p:ph type="sldNum" sz="quarter" idx="12"/>
          </p:nvPr>
        </p:nvSpPr>
        <p:spPr/>
        <p:txBody>
          <a:bodyPr/>
          <a:lstStyle/>
          <a:p>
            <a:r>
              <a:rPr lang="en-US"/>
              <a:t> IT 705 – Project Management                                                                                                                             </a:t>
            </a:r>
            <a:fld id="{25903A29-1C0C-5944-B4B1-7494691781F9}" type="slidenum">
              <a:rPr lang="en-US" smtClean="0"/>
              <a:pPr/>
              <a:t>9</a:t>
            </a:fld>
            <a:endParaRPr lang="en-US" dirty="0"/>
          </a:p>
        </p:txBody>
      </p:sp>
      <p:pic>
        <p:nvPicPr>
          <p:cNvPr id="6" name="Picture 5">
            <a:extLst>
              <a:ext uri="{FF2B5EF4-FFF2-40B4-BE49-F238E27FC236}">
                <a16:creationId xmlns:a16="http://schemas.microsoft.com/office/drawing/2014/main" id="{7F042B3E-2587-784E-94D1-18CDE2D7C576}"/>
              </a:ext>
            </a:extLst>
          </p:cNvPr>
          <p:cNvPicPr>
            <a:picLocks noChangeAspect="1"/>
          </p:cNvPicPr>
          <p:nvPr/>
        </p:nvPicPr>
        <p:blipFill>
          <a:blip r:embed="rId2"/>
          <a:stretch>
            <a:fillRect/>
          </a:stretch>
        </p:blipFill>
        <p:spPr>
          <a:xfrm>
            <a:off x="5689600" y="867"/>
            <a:ext cx="6502400" cy="2209800"/>
          </a:xfrm>
          <a:prstGeom prst="rect">
            <a:avLst/>
          </a:prstGeom>
        </p:spPr>
      </p:pic>
    </p:spTree>
    <p:extLst>
      <p:ext uri="{BB962C8B-B14F-4D97-AF65-F5344CB8AC3E}">
        <p14:creationId xmlns:p14="http://schemas.microsoft.com/office/powerpoint/2010/main" val="191665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71258</TotalTime>
  <Words>1504</Words>
  <Application>Microsoft Macintosh PowerPoint</Application>
  <PresentationFormat>Widescreen</PresentationFormat>
  <Paragraphs>239</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Engravers MT</vt:lpstr>
      <vt:lpstr>Wingdings</vt:lpstr>
      <vt:lpstr>Office Theme</vt:lpstr>
      <vt:lpstr>IT 705 PROJECT MANAGEMENT</vt:lpstr>
      <vt:lpstr>What is a Project?</vt:lpstr>
      <vt:lpstr>What is a Program?</vt:lpstr>
      <vt:lpstr>What is a Project Manager?</vt:lpstr>
      <vt:lpstr>PMI 5 Project Phases</vt:lpstr>
      <vt:lpstr>What is a Project Charter?</vt:lpstr>
      <vt:lpstr>CLASS EXERCISE</vt:lpstr>
      <vt:lpstr>Project Team</vt:lpstr>
      <vt:lpstr>Key Project Meetings</vt:lpstr>
      <vt:lpstr>TRIPLE CONSTRAINT</vt:lpstr>
      <vt:lpstr>Project Scope</vt:lpstr>
      <vt:lpstr>Work Breakdown Structure</vt:lpstr>
      <vt:lpstr>CLASS EXERCISE</vt:lpstr>
      <vt:lpstr>PowerPoint Presentation</vt:lpstr>
      <vt:lpstr>Estimation Techniques</vt:lpstr>
      <vt:lpstr>Project Planning</vt:lpstr>
      <vt:lpstr>Project Planning  Activity Constraints</vt:lpstr>
      <vt:lpstr>Project Planning – Arrow Diagram Method</vt:lpstr>
      <vt:lpstr>CLASS EXERCISE</vt:lpstr>
      <vt:lpstr>Key Terms Associated with Critical Path</vt:lpstr>
      <vt:lpstr>Project Planning – GANTT CHART</vt:lpstr>
      <vt:lpstr>CLASS EXERCISE</vt:lpstr>
      <vt:lpstr>Next Class AGILE ORIGINS, VALUES, PRINCIPLES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Origns</dc:title>
  <dc:creator>Michael O'Reilly</dc:creator>
  <cp:lastModifiedBy>Michael O'Reilly</cp:lastModifiedBy>
  <cp:revision>138</cp:revision>
  <dcterms:created xsi:type="dcterms:W3CDTF">2018-07-07T16:00:24Z</dcterms:created>
  <dcterms:modified xsi:type="dcterms:W3CDTF">2022-09-07T00:42:36Z</dcterms:modified>
</cp:coreProperties>
</file>